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8" r:id="rId3"/>
    <p:sldId id="257" r:id="rId4"/>
    <p:sldId id="273" r:id="rId5"/>
    <p:sldId id="259" r:id="rId6"/>
    <p:sldId id="263" r:id="rId7"/>
    <p:sldId id="260" r:id="rId8"/>
    <p:sldId id="264" r:id="rId9"/>
    <p:sldId id="261" r:id="rId10"/>
    <p:sldId id="286" r:id="rId11"/>
    <p:sldId id="262" r:id="rId12"/>
    <p:sldId id="276" r:id="rId13"/>
    <p:sldId id="274" r:id="rId14"/>
    <p:sldId id="271" r:id="rId15"/>
    <p:sldId id="287" r:id="rId16"/>
    <p:sldId id="277" r:id="rId17"/>
    <p:sldId id="281" r:id="rId18"/>
    <p:sldId id="283" r:id="rId19"/>
    <p:sldId id="284" r:id="rId20"/>
    <p:sldId id="285" r:id="rId21"/>
    <p:sldId id="290" r:id="rId22"/>
    <p:sldId id="291" r:id="rId23"/>
    <p:sldId id="292" r:id="rId24"/>
    <p:sldId id="293" r:id="rId25"/>
    <p:sldId id="294" r:id="rId26"/>
    <p:sldId id="289" r:id="rId27"/>
    <p:sldId id="29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5"/>
    <p:penClr>
      <a:srgbClr val="FF0000"/>
    </p:penClr>
  </p:showPr>
  <p:clrMru>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86027" autoAdjust="0"/>
  </p:normalViewPr>
  <p:slideViewPr>
    <p:cSldViewPr>
      <p:cViewPr varScale="1">
        <p:scale>
          <a:sx n="101" d="100"/>
          <a:sy n="101" d="100"/>
        </p:scale>
        <p:origin x="-157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38AE70-E056-4798-976D-7BD66033D95B}" type="datetimeFigureOut">
              <a:rPr lang="en-US" smtClean="0"/>
              <a:pPr/>
              <a:t>12/5/2011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E92DBB-B011-4290-8333-1C9C52F049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E92DBB-B011-4290-8333-1C9C52F0491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E92DBB-B011-4290-8333-1C9C52F0491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E92DBB-B011-4290-8333-1C9C52F0491A}"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E92DBB-B011-4290-8333-1C9C52F0491A}" type="slidenum">
              <a:rPr lang="en-US" smtClean="0"/>
              <a:pPr/>
              <a:t>22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E92DBB-B011-4290-8333-1C9C52F0491A}" type="slidenum">
              <a:rPr lang="en-US" smtClean="0"/>
              <a:pPr/>
              <a:t>23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E92DBB-B011-4290-8333-1C9C52F0491A}" type="slidenum">
              <a:rPr lang="en-US" smtClean="0"/>
              <a:pPr/>
              <a:t>24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E92DBB-B011-4290-8333-1C9C52F0491A}" type="slidenum">
              <a:rPr lang="en-US" smtClean="0"/>
              <a:pPr/>
              <a:t>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B7E92DBB-B011-4290-8333-1C9C52F0491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E92DBB-B011-4290-8333-1C9C52F0491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E92DBB-B011-4290-8333-1C9C52F0491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E92DBB-B011-4290-8333-1C9C52F0491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E92DBB-B011-4290-8333-1C9C52F0491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E92DBB-B011-4290-8333-1C9C52F0491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E92DBB-B011-4290-8333-1C9C52F0491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a:buNone/>
            </a:pPr>
            <a:endParaRPr lang="en-US" dirty="0" smtClean="0"/>
          </a:p>
        </p:txBody>
      </p:sp>
      <p:sp>
        <p:nvSpPr>
          <p:cNvPr id="4" name="Slide Number Placeholder 3"/>
          <p:cNvSpPr>
            <a:spLocks noGrp="1"/>
          </p:cNvSpPr>
          <p:nvPr>
            <p:ph type="sldNum" sz="quarter" idx="10"/>
          </p:nvPr>
        </p:nvSpPr>
        <p:spPr/>
        <p:txBody>
          <a:bodyPr/>
          <a:lstStyle/>
          <a:p>
            <a:fld id="{B7E92DBB-B011-4290-8333-1C9C52F0491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E8200D-B98C-42A2-8762-58BBF9B2D79C}" type="datetimeFigureOut">
              <a:rPr lang="en-US" smtClean="0"/>
              <a:pPr/>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0EB4F-B515-4FE8-BFE2-29AF269F02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E8200D-B98C-42A2-8762-58BBF9B2D79C}" type="datetimeFigureOut">
              <a:rPr lang="en-US" smtClean="0"/>
              <a:pPr/>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0EB4F-B515-4FE8-BFE2-29AF269F02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E8200D-B98C-42A2-8762-58BBF9B2D79C}" type="datetimeFigureOut">
              <a:rPr lang="en-US" smtClean="0"/>
              <a:pPr/>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0EB4F-B515-4FE8-BFE2-29AF269F02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E8200D-B98C-42A2-8762-58BBF9B2D79C}" type="datetimeFigureOut">
              <a:rPr lang="en-US" smtClean="0"/>
              <a:pPr/>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0EB4F-B515-4FE8-BFE2-29AF269F02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E8200D-B98C-42A2-8762-58BBF9B2D79C}" type="datetimeFigureOut">
              <a:rPr lang="en-US" smtClean="0"/>
              <a:pPr/>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0EB4F-B515-4FE8-BFE2-29AF269F02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E8200D-B98C-42A2-8762-58BBF9B2D79C}" type="datetimeFigureOut">
              <a:rPr lang="en-US" smtClean="0"/>
              <a:pPr/>
              <a:t>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60EB4F-B515-4FE8-BFE2-29AF269F02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E8200D-B98C-42A2-8762-58BBF9B2D79C}" type="datetimeFigureOut">
              <a:rPr lang="en-US" smtClean="0"/>
              <a:pPr/>
              <a:t>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60EB4F-B515-4FE8-BFE2-29AF269F02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E8200D-B98C-42A2-8762-58BBF9B2D79C}" type="datetimeFigureOut">
              <a:rPr lang="en-US" smtClean="0"/>
              <a:pPr/>
              <a:t>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60EB4F-B515-4FE8-BFE2-29AF269F02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E8200D-B98C-42A2-8762-58BBF9B2D79C}" type="datetimeFigureOut">
              <a:rPr lang="en-US" smtClean="0"/>
              <a:pPr/>
              <a:t>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60EB4F-B515-4FE8-BFE2-29AF269F02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E8200D-B98C-42A2-8762-58BBF9B2D79C}" type="datetimeFigureOut">
              <a:rPr lang="en-US" smtClean="0"/>
              <a:pPr/>
              <a:t>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60EB4F-B515-4FE8-BFE2-29AF269F02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E8200D-B98C-42A2-8762-58BBF9B2D79C}" type="datetimeFigureOut">
              <a:rPr lang="en-US" smtClean="0"/>
              <a:pPr/>
              <a:t>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60EB4F-B515-4FE8-BFE2-29AF269F02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8200D-B98C-42A2-8762-58BBF9B2D79C}" type="datetimeFigureOut">
              <a:rPr lang="en-US" smtClean="0"/>
              <a:pPr/>
              <a:t>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0EB4F-B515-4FE8-BFE2-29AF269F02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slide" Target="slide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 Target="slide17.xml"/><Relationship Id="rId7" Type="http://schemas.openxmlformats.org/officeDocument/2006/relationships/image" Target="../media/image1.png"/><Relationship Id="rId2" Type="http://schemas.openxmlformats.org/officeDocument/2006/relationships/slide" Target="slide16.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slide" Target="slide19.xml"/><Relationship Id="rId4" Type="http://schemas.openxmlformats.org/officeDocument/2006/relationships/slide" Target="slide18.xml"/><Relationship Id="rId9"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slide" Target="slide13.xml"/><Relationship Id="rId5" Type="http://schemas.openxmlformats.org/officeDocument/2006/relationships/image" Target="../media/image1.png"/><Relationship Id="rId4" Type="http://schemas.openxmlformats.org/officeDocument/2006/relationships/hyperlink" Target="http://www.bridgesoutofpoverty.com/video_bridges01.html"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gnup.catholiccharitiesusa.org/aq1.html?src=lb-brand-search_gadw_branded-american_generic" TargetMode="External"/><Relationship Id="rId1" Type="http://schemas.openxmlformats.org/officeDocument/2006/relationships/slideLayout" Target="../slideLayouts/slideLayout2.xml"/><Relationship Id="rId5" Type="http://schemas.openxmlformats.org/officeDocument/2006/relationships/slide" Target="slide14.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archindy.org/cc/index.html" TargetMode="External"/><Relationship Id="rId7" Type="http://schemas.openxmlformats.org/officeDocument/2006/relationships/image" Target="../media/image1.png"/><Relationship Id="rId2" Type="http://schemas.openxmlformats.org/officeDocument/2006/relationships/hyperlink" Target="http://www.archindy.org/mission.html" TargetMode="External"/><Relationship Id="rId1" Type="http://schemas.openxmlformats.org/officeDocument/2006/relationships/slideLayout" Target="../slideLayouts/slideLayout2.xml"/><Relationship Id="rId6" Type="http://schemas.openxmlformats.org/officeDocument/2006/relationships/hyperlink" Target="http://www.vatican.va/holy_father/benedict_xvi/encyclicals/index_en.htm" TargetMode="External"/><Relationship Id="rId5" Type="http://schemas.openxmlformats.org/officeDocument/2006/relationships/hyperlink" Target="http://www.catholiccharitiesusa.org/" TargetMode="External"/><Relationship Id="rId4" Type="http://schemas.openxmlformats.org/officeDocument/2006/relationships/hyperlink" Target="http://www.cctwincities.org/" TargetMode="External"/><Relationship Id="rId9" Type="http://schemas.openxmlformats.org/officeDocument/2006/relationships/slide" Target="slide15.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rchindy.org/cc/bloomington/index.html"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rchindy.org/cc/indianapolis/index.html"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rchindy.org/cc/newalbany/index.html"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rchindy.org/cc/tellcity/index.html"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rchindy.org/cc/terrehaute/index.html"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slide" Target="slide25.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slide" Target="slide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QaN5o31r050&amp;feature=player_embedde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image" Target="../media/image3.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slide" Target="slide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iIYEQjXeCe4"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image" Target="../media/image3.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slide" Target="slide8.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9nIbXx3FZa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slide" Target="slide9.xml"/><Relationship Id="rId5" Type="http://schemas.openxmlformats.org/officeDocument/2006/relationships/image" Target="../media/image3.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lstStyle/>
          <a:p>
            <a:r>
              <a:rPr lang="en-US" dirty="0" smtClean="0"/>
              <a:t>Orientation Training</a:t>
            </a:r>
            <a:endParaRPr lang="en-US" dirty="0"/>
          </a:p>
        </p:txBody>
      </p:sp>
      <p:sp>
        <p:nvSpPr>
          <p:cNvPr id="3" name="Subtitle 2"/>
          <p:cNvSpPr>
            <a:spLocks noGrp="1"/>
          </p:cNvSpPr>
          <p:nvPr>
            <p:ph type="subTitle" idx="1"/>
          </p:nvPr>
        </p:nvSpPr>
        <p:spPr>
          <a:xfrm>
            <a:off x="1371600" y="3276600"/>
            <a:ext cx="6400800" cy="1752600"/>
          </a:xfrm>
        </p:spPr>
        <p:txBody>
          <a:bodyPr/>
          <a:lstStyle/>
          <a:p>
            <a:r>
              <a:rPr lang="en-US" dirty="0" smtClean="0"/>
              <a:t>Understanding the mission, values, history, and services</a:t>
            </a: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609600" y="2286000"/>
            <a:ext cx="8229600" cy="326387"/>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4467225" y="6305550"/>
            <a:ext cx="4676775" cy="552450"/>
          </a:xfrm>
          <a:prstGeom prst="rect">
            <a:avLst/>
          </a:prstGeom>
          <a:noFill/>
          <a:ln w="9525">
            <a:noFill/>
            <a:miter lim="800000"/>
            <a:headEnd/>
            <a:tailEnd/>
          </a:ln>
        </p:spPr>
      </p:pic>
      <p:sp>
        <p:nvSpPr>
          <p:cNvPr id="6" name="TextBox 5"/>
          <p:cNvSpPr txBox="1"/>
          <p:nvPr/>
        </p:nvSpPr>
        <p:spPr>
          <a:xfrm>
            <a:off x="3657600" y="5029200"/>
            <a:ext cx="1447800" cy="369332"/>
          </a:xfrm>
          <a:prstGeom prst="rect">
            <a:avLst/>
          </a:prstGeom>
          <a:noFill/>
        </p:spPr>
        <p:txBody>
          <a:bodyPr wrap="square" rtlCol="0">
            <a:spAutoFit/>
          </a:bodyPr>
          <a:lstStyle/>
          <a:p>
            <a:r>
              <a:rPr lang="en-US" dirty="0" smtClean="0">
                <a:hlinkClick r:id="rId5" action="ppaction://hlinksldjump"/>
              </a:rPr>
              <a:t>Click to begin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1000"/>
                                  </p:stCondLst>
                                  <p:childTnLst>
                                    <p:set>
                                      <p:cBhvr>
                                        <p:cTn id="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3581400"/>
          </a:xfrm>
        </p:spPr>
        <p:txBody>
          <a:bodyPr>
            <a:normAutofit fontScale="92500" lnSpcReduction="20000"/>
          </a:bodyPr>
          <a:lstStyle/>
          <a:p>
            <a:pPr marL="0" algn="ctr">
              <a:buNone/>
            </a:pPr>
            <a:r>
              <a:rPr lang="en-US" sz="3000" dirty="0" smtClean="0"/>
              <a:t>You have just completed </a:t>
            </a:r>
            <a:r>
              <a:rPr lang="en-US" sz="3000" i="1" dirty="0" smtClean="0"/>
              <a:t>Module 1: Introduction to Mission, Values, and History</a:t>
            </a:r>
            <a:r>
              <a:rPr lang="en-US" sz="3000" dirty="0" smtClean="0"/>
              <a:t>. Please click on the link below to complete the Knowledge Check. You must answer 2 out of the 3 questions correctly before printing your completion certificate or moving onto </a:t>
            </a:r>
            <a:r>
              <a:rPr lang="en-US" sz="3000" i="1" dirty="0" smtClean="0"/>
              <a:t>Module 2: “Introduction to Services, To-do Task, and Additional Resources”</a:t>
            </a:r>
            <a:r>
              <a:rPr lang="en-US" sz="3000" dirty="0" smtClean="0"/>
              <a:t>.</a:t>
            </a:r>
          </a:p>
          <a:p>
            <a:pPr marL="0" algn="ctr">
              <a:buNone/>
            </a:pPr>
            <a:endParaRPr lang="en-US" dirty="0" smtClean="0"/>
          </a:p>
          <a:p>
            <a:pPr marL="0" algn="ctr">
              <a:buNone/>
            </a:pPr>
            <a:r>
              <a:rPr lang="en-US" u="sng" dirty="0" smtClean="0">
                <a:solidFill>
                  <a:srgbClr val="0033CC"/>
                </a:solidFill>
                <a:hlinkClick r:id="rId3" action="ppaction://hlinksldjump"/>
              </a:rPr>
              <a:t>Click here </a:t>
            </a:r>
            <a:r>
              <a:rPr lang="en-US" dirty="0" smtClean="0"/>
              <a:t>for knowledge check</a:t>
            </a:r>
            <a:endParaRPr lang="en-US" dirty="0"/>
          </a:p>
        </p:txBody>
      </p:sp>
      <p:pic>
        <p:nvPicPr>
          <p:cNvPr id="5"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pic>
        <p:nvPicPr>
          <p:cNvPr id="6" name="Picture 2"/>
          <p:cNvPicPr>
            <a:picLocks noChangeAspect="1" noChangeArrowheads="1"/>
          </p:cNvPicPr>
          <p:nvPr/>
        </p:nvPicPr>
        <p:blipFill>
          <a:blip r:embed="rId5" cstate="print"/>
          <a:srcRect/>
          <a:stretch>
            <a:fillRect/>
          </a:stretch>
        </p:blipFill>
        <p:spPr bwMode="auto">
          <a:xfrm>
            <a:off x="457200" y="1143000"/>
            <a:ext cx="8229600" cy="326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Services</a:t>
            </a:r>
            <a:endParaRPr lang="en-US" dirty="0"/>
          </a:p>
        </p:txBody>
      </p:sp>
      <p:sp>
        <p:nvSpPr>
          <p:cNvPr id="3" name="Content Placeholder 2"/>
          <p:cNvSpPr>
            <a:spLocks noGrp="1"/>
          </p:cNvSpPr>
          <p:nvPr>
            <p:ph idx="1"/>
          </p:nvPr>
        </p:nvSpPr>
        <p:spPr/>
        <p:txBody>
          <a:bodyPr>
            <a:normAutofit fontScale="70000" lnSpcReduction="20000"/>
          </a:bodyPr>
          <a:lstStyle/>
          <a:p>
            <a:pPr marL="0">
              <a:buNone/>
            </a:pPr>
            <a:r>
              <a:rPr lang="en-US" dirty="0" smtClean="0"/>
              <a:t>We provide services through our Catholic Charities which are divided into five regional agencies in:</a:t>
            </a:r>
          </a:p>
          <a:p>
            <a:pPr marL="400050" lvl="2">
              <a:buClr>
                <a:schemeClr val="tx1"/>
              </a:buClr>
            </a:pPr>
            <a:r>
              <a:rPr lang="en-US" sz="3200" u="sng" dirty="0" smtClean="0">
                <a:solidFill>
                  <a:srgbClr val="0033CC"/>
                </a:solidFill>
                <a:hlinkClick r:id="rId2" action="ppaction://hlinksldjump"/>
              </a:rPr>
              <a:t>Bloomington</a:t>
            </a:r>
            <a:endParaRPr lang="en-US" sz="3200" u="sng" dirty="0" smtClean="0">
              <a:solidFill>
                <a:srgbClr val="0033CC"/>
              </a:solidFill>
            </a:endParaRPr>
          </a:p>
          <a:p>
            <a:pPr marL="400050" lvl="2">
              <a:buClr>
                <a:schemeClr val="tx1"/>
              </a:buClr>
            </a:pPr>
            <a:r>
              <a:rPr lang="en-US" sz="3200" u="sng" dirty="0" smtClean="0">
                <a:solidFill>
                  <a:srgbClr val="0033CC"/>
                </a:solidFill>
                <a:hlinkClick r:id="rId3" action="ppaction://hlinksldjump"/>
              </a:rPr>
              <a:t>Indianapolis</a:t>
            </a:r>
            <a:endParaRPr lang="en-US" sz="3200" u="sng" dirty="0" smtClean="0">
              <a:solidFill>
                <a:srgbClr val="0033CC"/>
              </a:solidFill>
            </a:endParaRPr>
          </a:p>
          <a:p>
            <a:pPr marL="400050" lvl="2">
              <a:buClr>
                <a:schemeClr val="tx1"/>
              </a:buClr>
            </a:pPr>
            <a:r>
              <a:rPr lang="en-US" sz="3200" u="sng" dirty="0" smtClean="0">
                <a:solidFill>
                  <a:srgbClr val="0033CC"/>
                </a:solidFill>
                <a:hlinkClick r:id="rId4" action="ppaction://hlinksldjump"/>
              </a:rPr>
              <a:t>New Albany-St. Elizabeth</a:t>
            </a:r>
            <a:endParaRPr lang="en-US" sz="3200" u="sng" dirty="0" smtClean="0">
              <a:solidFill>
                <a:srgbClr val="0033CC"/>
              </a:solidFill>
            </a:endParaRPr>
          </a:p>
          <a:p>
            <a:pPr marL="400050" lvl="2">
              <a:buClr>
                <a:schemeClr val="tx1"/>
              </a:buClr>
            </a:pPr>
            <a:r>
              <a:rPr lang="en-US" sz="3200" u="sng" dirty="0" smtClean="0">
                <a:solidFill>
                  <a:srgbClr val="0033CC"/>
                </a:solidFill>
                <a:hlinkClick r:id="rId5" action="ppaction://hlinksldjump"/>
              </a:rPr>
              <a:t>Tell City</a:t>
            </a:r>
            <a:endParaRPr lang="en-US" sz="3200" u="sng" dirty="0" smtClean="0">
              <a:solidFill>
                <a:srgbClr val="0033CC"/>
              </a:solidFill>
            </a:endParaRPr>
          </a:p>
          <a:p>
            <a:pPr marL="400050" lvl="2">
              <a:buClr>
                <a:schemeClr val="tx1"/>
              </a:buClr>
            </a:pPr>
            <a:r>
              <a:rPr lang="en-US" sz="3200" u="sng" dirty="0" smtClean="0">
                <a:solidFill>
                  <a:srgbClr val="0033CC"/>
                </a:solidFill>
                <a:hlinkClick r:id="rId6" action="ppaction://hlinksldjump"/>
              </a:rPr>
              <a:t>Terre Haute</a:t>
            </a:r>
            <a:endParaRPr lang="en-US" sz="3200" u="sng" dirty="0" smtClean="0">
              <a:solidFill>
                <a:srgbClr val="0033CC"/>
              </a:solidFill>
            </a:endParaRPr>
          </a:p>
          <a:p>
            <a:pPr marL="0">
              <a:buNone/>
            </a:pPr>
            <a:endParaRPr lang="en-US" dirty="0" smtClean="0"/>
          </a:p>
          <a:p>
            <a:pPr marL="0">
              <a:buNone/>
            </a:pPr>
            <a:r>
              <a:rPr lang="en-US" dirty="0" smtClean="0"/>
              <a:t>Catholic Charities provides help and creates hope for people in need. We advocate for justice in social structures and call the entire church and other people of good will to do the same. Catholic Charities works with individuals, families, and communities to help them meet their needs, overcome their obstacles, eliminate oppression, and build a just and compassionate society.</a:t>
            </a:r>
          </a:p>
          <a:p>
            <a:pPr marL="0">
              <a:buNone/>
            </a:pPr>
            <a:endParaRPr lang="en-US" dirty="0" smtClean="0"/>
          </a:p>
        </p:txBody>
      </p:sp>
      <p:sp>
        <p:nvSpPr>
          <p:cNvPr id="4" name="TextBox 3"/>
          <p:cNvSpPr txBox="1"/>
          <p:nvPr/>
        </p:nvSpPr>
        <p:spPr>
          <a:xfrm>
            <a:off x="5334000" y="2362200"/>
            <a:ext cx="2286000" cy="646331"/>
          </a:xfrm>
          <a:prstGeom prst="rect">
            <a:avLst/>
          </a:prstGeom>
          <a:noFill/>
        </p:spPr>
        <p:txBody>
          <a:bodyPr wrap="square" rtlCol="0">
            <a:spAutoFit/>
          </a:bodyPr>
          <a:lstStyle/>
          <a:p>
            <a:pPr algn="ctr"/>
            <a:r>
              <a:rPr lang="en-US" dirty="0" smtClean="0"/>
              <a:t>Click on each agency to learn more. </a:t>
            </a:r>
            <a:endParaRPr lang="en-US" dirty="0"/>
          </a:p>
        </p:txBody>
      </p:sp>
      <p:pic>
        <p:nvPicPr>
          <p:cNvPr id="5" name="Picture 2"/>
          <p:cNvPicPr>
            <a:picLocks noChangeAspect="1" noChangeArrowheads="1"/>
          </p:cNvPicPr>
          <p:nvPr/>
        </p:nvPicPr>
        <p:blipFill>
          <a:blip r:embed="rId7" cstate="print"/>
          <a:srcRect/>
          <a:stretch>
            <a:fillRect/>
          </a:stretch>
        </p:blipFill>
        <p:spPr bwMode="auto">
          <a:xfrm>
            <a:off x="457200" y="1143000"/>
            <a:ext cx="8229600" cy="326387"/>
          </a:xfrm>
          <a:prstGeom prst="rect">
            <a:avLst/>
          </a:prstGeom>
          <a:noFill/>
          <a:ln w="9525">
            <a:noFill/>
            <a:miter lim="800000"/>
            <a:headEnd/>
            <a:tailEnd/>
          </a:ln>
        </p:spPr>
      </p:pic>
      <p:pic>
        <p:nvPicPr>
          <p:cNvPr id="7" name="Picture 2"/>
          <p:cNvPicPr>
            <a:picLocks noChangeAspect="1" noChangeArrowheads="1"/>
          </p:cNvPicPr>
          <p:nvPr/>
        </p:nvPicPr>
        <p:blipFill>
          <a:blip r:embed="rId8" cstate="print"/>
          <a:srcRect/>
          <a:stretch>
            <a:fillRect/>
          </a:stretch>
        </p:blipFill>
        <p:spPr bwMode="auto">
          <a:xfrm>
            <a:off x="8229600" y="5715000"/>
            <a:ext cx="685800" cy="931653"/>
          </a:xfrm>
          <a:prstGeom prst="rect">
            <a:avLst/>
          </a:prstGeom>
          <a:noFill/>
          <a:ln w="9525">
            <a:noFill/>
            <a:miter lim="800000"/>
            <a:headEnd/>
            <a:tailEnd/>
          </a:ln>
        </p:spPr>
      </p:pic>
      <p:sp>
        <p:nvSpPr>
          <p:cNvPr id="8" name="TextBox 7"/>
          <p:cNvSpPr txBox="1"/>
          <p:nvPr/>
        </p:nvSpPr>
        <p:spPr>
          <a:xfrm>
            <a:off x="838200" y="5943600"/>
            <a:ext cx="2514600" cy="954107"/>
          </a:xfrm>
          <a:prstGeom prst="rect">
            <a:avLst/>
          </a:prstGeom>
          <a:noFill/>
        </p:spPr>
        <p:txBody>
          <a:bodyPr wrap="square" rtlCol="0">
            <a:spAutoFit/>
          </a:bodyPr>
          <a:lstStyle/>
          <a:p>
            <a:pPr algn="ctr">
              <a:spcBef>
                <a:spcPts val="0"/>
              </a:spcBef>
              <a:buNone/>
            </a:pPr>
            <a:r>
              <a:rPr lang="en-US" sz="1400" dirty="0" smtClean="0"/>
              <a:t>Meet…</a:t>
            </a:r>
          </a:p>
          <a:p>
            <a:pPr algn="ctr">
              <a:spcBef>
                <a:spcPts val="0"/>
              </a:spcBef>
              <a:buNone/>
            </a:pPr>
            <a:r>
              <a:rPr lang="en-US" sz="1400" b="1" dirty="0" smtClean="0"/>
              <a:t>David Siler</a:t>
            </a:r>
          </a:p>
          <a:p>
            <a:pPr algn="ctr">
              <a:spcBef>
                <a:spcPts val="0"/>
              </a:spcBef>
              <a:buNone/>
            </a:pPr>
            <a:r>
              <a:rPr lang="en-US" sz="1400" dirty="0" smtClean="0"/>
              <a:t>Secretariat of Catholic Charities</a:t>
            </a:r>
          </a:p>
          <a:p>
            <a:pPr algn="ctr">
              <a:spcBef>
                <a:spcPts val="0"/>
              </a:spcBef>
              <a:buNone/>
            </a:pPr>
            <a:r>
              <a:rPr lang="en-US" sz="1400" dirty="0" smtClean="0"/>
              <a:t>[insert photo]</a:t>
            </a:r>
          </a:p>
        </p:txBody>
      </p:sp>
      <p:sp>
        <p:nvSpPr>
          <p:cNvPr id="9" name="TextBox 8"/>
          <p:cNvSpPr txBox="1"/>
          <p:nvPr/>
        </p:nvSpPr>
        <p:spPr>
          <a:xfrm>
            <a:off x="5562600" y="6172200"/>
            <a:ext cx="1143000" cy="369332"/>
          </a:xfrm>
          <a:prstGeom prst="rect">
            <a:avLst/>
          </a:prstGeom>
          <a:noFill/>
        </p:spPr>
        <p:txBody>
          <a:bodyPr wrap="square" rtlCol="0">
            <a:spAutoFit/>
          </a:bodyPr>
          <a:lstStyle/>
          <a:p>
            <a:r>
              <a:rPr lang="en-US" dirty="0" smtClean="0">
                <a:hlinkClick r:id="rId9" action="ppaction://hlinksldjump"/>
              </a:rPr>
              <a:t>Continue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40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4500"/>
                            </p:stCondLst>
                            <p:childTnLst>
                              <p:par>
                                <p:cTn id="11" presetID="1" presetClass="entr" presetSubtype="0" fill="hold" nodeType="afterEffect">
                                  <p:stCondLst>
                                    <p:cond delay="15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6000"/>
                            </p:stCondLst>
                            <p:childTnLst>
                              <p:par>
                                <p:cTn id="14" presetID="1" presetClass="entr" presetSubtype="0" fill="hold" nodeType="afterEffect">
                                  <p:stCondLst>
                                    <p:cond delay="150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nodeType="afterEffect">
                                  <p:stCondLst>
                                    <p:cond delay="150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9000"/>
                            </p:stCondLst>
                            <p:childTnLst>
                              <p:par>
                                <p:cTn id="20" presetID="1" presetClass="entr" presetSubtype="0" fill="hold" nodeType="afterEffect">
                                  <p:stCondLst>
                                    <p:cond delay="150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par>
                          <p:cTn id="22" fill="hold">
                            <p:stCondLst>
                              <p:cond delay="10500"/>
                            </p:stCondLst>
                            <p:childTnLst>
                              <p:par>
                                <p:cTn id="23" presetID="1" presetClass="entr" presetSubtype="0" fill="hold" nodeType="afterEffect">
                                  <p:stCondLst>
                                    <p:cond delay="150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par>
                          <p:cTn id="25" fill="hold">
                            <p:stCondLst>
                              <p:cond delay="12000"/>
                            </p:stCondLst>
                            <p:childTnLst>
                              <p:par>
                                <p:cTn id="26" presetID="1" presetClass="entr" presetSubtype="0" fill="hold" grpId="0" nodeType="afterEffect">
                                  <p:stCondLst>
                                    <p:cond delay="8000"/>
                                  </p:stCondLst>
                                  <p:childTnLst>
                                    <p:set>
                                      <p:cBhvr>
                                        <p:cTn id="27" dur="1" fill="hold">
                                          <p:stCondLst>
                                            <p:cond delay="0"/>
                                          </p:stCondLst>
                                        </p:cTn>
                                        <p:tgtEl>
                                          <p:spTgt spid="8"/>
                                        </p:tgtEl>
                                        <p:attrNameLst>
                                          <p:attrName>style.visibility</p:attrName>
                                        </p:attrNameLst>
                                      </p:cBhvr>
                                      <p:to>
                                        <p:strVal val="visible"/>
                                      </p:to>
                                    </p:set>
                                  </p:childTnLst>
                                </p:cTn>
                              </p:par>
                            </p:childTnLst>
                          </p:cTn>
                        </p:par>
                        <p:par>
                          <p:cTn id="28" fill="hold">
                            <p:stCondLst>
                              <p:cond delay="20000"/>
                            </p:stCondLst>
                            <p:childTnLst>
                              <p:par>
                                <p:cTn id="29" presetID="1" presetClass="entr" presetSubtype="0" fill="hold" grpId="0" nodeType="afterEffect">
                                  <p:stCondLst>
                                    <p:cond delay="2500"/>
                                  </p:stCondLst>
                                  <p:childTnLst>
                                    <p:set>
                                      <p:cBhvr>
                                        <p:cTn id="30" dur="1" fill="hold">
                                          <p:stCondLst>
                                            <p:cond delay="0"/>
                                          </p:stCondLst>
                                        </p:cTn>
                                        <p:tgtEl>
                                          <p:spTgt spid="4"/>
                                        </p:tgtEl>
                                        <p:attrNameLst>
                                          <p:attrName>style.visibility</p:attrName>
                                        </p:attrNameLst>
                                      </p:cBhvr>
                                      <p:to>
                                        <p:strVal val="visible"/>
                                      </p:to>
                                    </p:set>
                                  </p:childTnLst>
                                </p:cTn>
                              </p:par>
                            </p:childTnLst>
                          </p:cTn>
                        </p:par>
                        <p:par>
                          <p:cTn id="31" fill="hold">
                            <p:stCondLst>
                              <p:cond delay="22500"/>
                            </p:stCondLst>
                            <p:childTnLst>
                              <p:par>
                                <p:cTn id="32" presetID="1" presetClass="entr" presetSubtype="0" fill="hold" grpId="0" nodeType="afterEffect">
                                  <p:stCondLst>
                                    <p:cond delay="1000"/>
                                  </p:stCondLst>
                                  <p:childTnLst>
                                    <p:set>
                                      <p:cBhvr>
                                        <p:cTn id="3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srcRect/>
          <a:stretch>
            <a:fillRect/>
          </a:stretch>
        </p:blipFill>
        <p:spPr bwMode="auto">
          <a:xfrm>
            <a:off x="8229600" y="5715000"/>
            <a:ext cx="685800" cy="931653"/>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Our Services</a:t>
            </a:r>
            <a:endParaRPr lang="en-US" dirty="0"/>
          </a:p>
        </p:txBody>
      </p:sp>
      <p:sp>
        <p:nvSpPr>
          <p:cNvPr id="3" name="Content Placeholder 2"/>
          <p:cNvSpPr>
            <a:spLocks noGrp="1"/>
          </p:cNvSpPr>
          <p:nvPr>
            <p:ph idx="1"/>
          </p:nvPr>
        </p:nvSpPr>
        <p:spPr/>
        <p:txBody>
          <a:bodyPr>
            <a:normAutofit fontScale="77500" lnSpcReduction="20000"/>
          </a:bodyPr>
          <a:lstStyle/>
          <a:p>
            <a:pPr marL="0">
              <a:buNone/>
            </a:pPr>
            <a:r>
              <a:rPr lang="en-US" dirty="0" smtClean="0"/>
              <a:t>To learn more about the poverty aspect of Catholic Charities’ services, view the “Culture of Poverty” video provided by the Bridges Out of Poverty organization. Click on the link below.</a:t>
            </a:r>
          </a:p>
          <a:p>
            <a:pPr marL="0">
              <a:buNone/>
            </a:pPr>
            <a:endParaRPr lang="en-US" dirty="0" smtClean="0"/>
          </a:p>
          <a:p>
            <a:pPr marL="0" algn="ctr">
              <a:buNone/>
            </a:pPr>
            <a:r>
              <a:rPr lang="en-US" dirty="0" smtClean="0">
                <a:hlinkClick r:id="rId4"/>
              </a:rPr>
              <a:t>Culture of Poverty</a:t>
            </a:r>
            <a:endParaRPr lang="en-US" dirty="0"/>
          </a:p>
          <a:p>
            <a:pPr marL="0">
              <a:buNone/>
            </a:pPr>
            <a:endParaRPr lang="en-US" dirty="0" smtClean="0"/>
          </a:p>
          <a:p>
            <a:pPr marL="0">
              <a:buNone/>
            </a:pPr>
            <a:r>
              <a:rPr lang="en-US" dirty="0" smtClean="0"/>
              <a:t>The mission of Catholic Charities is to provide service to people in need, to advocate for justice in social structures, and to call the entire church and other people of good will to do the same. We commit ourselves to generosity, accountability, openness and responsiveness to the human needs of diverse people and communities.</a:t>
            </a:r>
          </a:p>
        </p:txBody>
      </p:sp>
      <p:pic>
        <p:nvPicPr>
          <p:cNvPr id="4" name="Picture 2"/>
          <p:cNvPicPr>
            <a:picLocks noChangeAspect="1" noChangeArrowheads="1"/>
          </p:cNvPicPr>
          <p:nvPr/>
        </p:nvPicPr>
        <p:blipFill>
          <a:blip r:embed="rId5" cstate="print"/>
          <a:srcRect/>
          <a:stretch>
            <a:fillRect/>
          </a:stretch>
        </p:blipFill>
        <p:spPr bwMode="auto">
          <a:xfrm>
            <a:off x="457200" y="1143000"/>
            <a:ext cx="8229600" cy="326387"/>
          </a:xfrm>
          <a:prstGeom prst="rect">
            <a:avLst/>
          </a:prstGeom>
          <a:noFill/>
          <a:ln w="9525">
            <a:noFill/>
            <a:miter lim="800000"/>
            <a:headEnd/>
            <a:tailEnd/>
          </a:ln>
        </p:spPr>
      </p:pic>
      <p:sp>
        <p:nvSpPr>
          <p:cNvPr id="7" name="TextBox 6"/>
          <p:cNvSpPr txBox="1"/>
          <p:nvPr/>
        </p:nvSpPr>
        <p:spPr>
          <a:xfrm>
            <a:off x="4114800" y="6172200"/>
            <a:ext cx="1143000" cy="369332"/>
          </a:xfrm>
          <a:prstGeom prst="rect">
            <a:avLst/>
          </a:prstGeom>
          <a:noFill/>
        </p:spPr>
        <p:txBody>
          <a:bodyPr wrap="square" rtlCol="0">
            <a:spAutoFit/>
          </a:bodyPr>
          <a:lstStyle/>
          <a:p>
            <a:r>
              <a:rPr lang="en-US" dirty="0" smtClean="0">
                <a:hlinkClick r:id="rId6" action="ppaction://hlinksldjump"/>
              </a:rPr>
              <a:t>Continue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400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4500"/>
                            </p:stCondLst>
                            <p:childTnLst>
                              <p:par>
                                <p:cTn id="11" presetID="1" presetClass="entr" presetSubtype="0" fill="hold" nodeType="afterEffect">
                                  <p:stCondLst>
                                    <p:cond delay="100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par>
                          <p:cTn id="13" fill="hold">
                            <p:stCondLst>
                              <p:cond delay="5500"/>
                            </p:stCondLst>
                            <p:childTnLst>
                              <p:par>
                                <p:cTn id="14" presetID="1" presetClass="entr" presetSubtype="0" fill="hold" grpId="1" nodeType="afterEffect">
                                  <p:stCondLst>
                                    <p:cond delay="600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 Next</a:t>
            </a:r>
            <a:endParaRPr lang="en-US" dirty="0"/>
          </a:p>
        </p:txBody>
      </p:sp>
      <p:sp>
        <p:nvSpPr>
          <p:cNvPr id="3" name="Content Placeholder 2"/>
          <p:cNvSpPr>
            <a:spLocks noGrp="1"/>
          </p:cNvSpPr>
          <p:nvPr>
            <p:ph idx="1"/>
          </p:nvPr>
        </p:nvSpPr>
        <p:spPr/>
        <p:txBody>
          <a:bodyPr/>
          <a:lstStyle/>
          <a:p>
            <a:pPr marL="0" algn="ctr">
              <a:buNone/>
            </a:pPr>
            <a:r>
              <a:rPr lang="en-US" sz="3000" dirty="0" smtClean="0"/>
              <a:t>As part of the orientation training completion, we would like for you to become a member of Catholic Charities USA and join one of their various interest sections. Please click on the link below.</a:t>
            </a:r>
          </a:p>
          <a:p>
            <a:pPr marL="0">
              <a:buNone/>
            </a:pPr>
            <a:endParaRPr lang="en-US" dirty="0" smtClean="0"/>
          </a:p>
          <a:p>
            <a:pPr marL="0" algn="ctr">
              <a:buNone/>
            </a:pPr>
            <a:r>
              <a:rPr lang="en-US" dirty="0" smtClean="0">
                <a:hlinkClick r:id="rId2"/>
              </a:rPr>
              <a:t>Catholic Charities USA</a:t>
            </a:r>
            <a:endParaRPr lang="en-US" dirty="0" smtClean="0"/>
          </a:p>
        </p:txBody>
      </p:sp>
      <p:pic>
        <p:nvPicPr>
          <p:cNvPr id="4"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sp>
        <p:nvSpPr>
          <p:cNvPr id="7" name="TextBox 6"/>
          <p:cNvSpPr txBox="1"/>
          <p:nvPr/>
        </p:nvSpPr>
        <p:spPr>
          <a:xfrm>
            <a:off x="4114800" y="6172200"/>
            <a:ext cx="1143000" cy="369332"/>
          </a:xfrm>
          <a:prstGeom prst="rect">
            <a:avLst/>
          </a:prstGeom>
          <a:noFill/>
        </p:spPr>
        <p:txBody>
          <a:bodyPr wrap="square" rtlCol="0">
            <a:spAutoFit/>
          </a:bodyPr>
          <a:lstStyle/>
          <a:p>
            <a:r>
              <a:rPr lang="en-US" dirty="0" smtClean="0">
                <a:hlinkClick r:id="rId5" action="ppaction://hlinksldjump"/>
              </a:rPr>
              <a:t>Continue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50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par>
                          <p:cTn id="9" fill="hold">
                            <p:stCondLst>
                              <p:cond delay="500"/>
                            </p:stCondLst>
                            <p:childTnLst>
                              <p:par>
                                <p:cTn id="10" presetID="1" presetClass="entr" presetSubtype="0" fill="hold" grpId="0" nodeType="afterEffect">
                                  <p:stCondLst>
                                    <p:cond delay="50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normAutofit fontScale="77500" lnSpcReduction="20000"/>
          </a:bodyPr>
          <a:lstStyle/>
          <a:p>
            <a:pPr>
              <a:buClr>
                <a:schemeClr val="tx1"/>
              </a:buClr>
            </a:pPr>
            <a:r>
              <a:rPr lang="en-US" u="sng" dirty="0" smtClean="0">
                <a:solidFill>
                  <a:srgbClr val="0033CC"/>
                </a:solidFill>
                <a:hlinkClick r:id="rId2"/>
              </a:rPr>
              <a:t>Indianapolis Archdiocese Mission Statement</a:t>
            </a:r>
            <a:endParaRPr lang="en-US" u="sng" dirty="0" smtClean="0">
              <a:solidFill>
                <a:srgbClr val="0033CC"/>
              </a:solidFill>
            </a:endParaRPr>
          </a:p>
          <a:p>
            <a:pPr>
              <a:buClr>
                <a:schemeClr val="tx1"/>
              </a:buClr>
            </a:pPr>
            <a:r>
              <a:rPr lang="en-US" u="sng" dirty="0" smtClean="0">
                <a:solidFill>
                  <a:srgbClr val="0033CC"/>
                </a:solidFill>
                <a:hlinkClick r:id="rId3"/>
              </a:rPr>
              <a:t>Indianapolis Archdiocese Secretariat Catholic Charities Mission Statement</a:t>
            </a:r>
            <a:endParaRPr lang="en-US" u="sng" dirty="0" smtClean="0">
              <a:solidFill>
                <a:srgbClr val="0033CC"/>
              </a:solidFill>
            </a:endParaRPr>
          </a:p>
          <a:p>
            <a:pPr>
              <a:buClr>
                <a:schemeClr val="tx1"/>
              </a:buClr>
            </a:pPr>
            <a:r>
              <a:rPr lang="en-US" u="sng" dirty="0" smtClean="0">
                <a:solidFill>
                  <a:srgbClr val="0033CC"/>
                </a:solidFill>
                <a:hlinkClick r:id="rId4"/>
              </a:rPr>
              <a:t>Minneapolis Catholic Charities</a:t>
            </a:r>
            <a:endParaRPr lang="en-US" u="sng" dirty="0" smtClean="0">
              <a:solidFill>
                <a:srgbClr val="0033CC"/>
              </a:solidFill>
            </a:endParaRPr>
          </a:p>
          <a:p>
            <a:pPr>
              <a:buClr>
                <a:schemeClr val="tx1"/>
              </a:buClr>
            </a:pPr>
            <a:r>
              <a:rPr lang="en-US" u="sng" dirty="0" smtClean="0">
                <a:solidFill>
                  <a:srgbClr val="0033CC"/>
                </a:solidFill>
                <a:hlinkClick r:id="rId5"/>
              </a:rPr>
              <a:t>Catholic Charities of USA</a:t>
            </a:r>
            <a:endParaRPr lang="en-US" u="sng" dirty="0" smtClean="0">
              <a:solidFill>
                <a:srgbClr val="0033CC"/>
              </a:solidFill>
            </a:endParaRPr>
          </a:p>
          <a:p>
            <a:r>
              <a:rPr lang="en-US" dirty="0" smtClean="0"/>
              <a:t>[Notre Dame’s online classes for Catholic Social Teachings  and Intro to the Catholic Church (STEP program)]</a:t>
            </a:r>
          </a:p>
          <a:p>
            <a:r>
              <a:rPr lang="en-US" dirty="0" smtClean="0"/>
              <a:t>[Reading material, books, videos, learning opportunities, encyclicals, Bishop statements, websites]</a:t>
            </a:r>
          </a:p>
          <a:p>
            <a:r>
              <a:rPr lang="en-US" dirty="0" smtClean="0">
                <a:hlinkClick r:id="rId6"/>
              </a:rPr>
              <a:t>Vatican's Encyclicals</a:t>
            </a:r>
            <a:endParaRPr lang="en-US" dirty="0"/>
          </a:p>
        </p:txBody>
      </p:sp>
      <p:pic>
        <p:nvPicPr>
          <p:cNvPr id="4" name="Picture 2"/>
          <p:cNvPicPr>
            <a:picLocks noChangeAspect="1" noChangeArrowheads="1"/>
          </p:cNvPicPr>
          <p:nvPr/>
        </p:nvPicPr>
        <p:blipFill>
          <a:blip r:embed="rId7" cstate="print"/>
          <a:srcRect/>
          <a:stretch>
            <a:fillRect/>
          </a:stretch>
        </p:blipFill>
        <p:spPr bwMode="auto">
          <a:xfrm>
            <a:off x="457200" y="1143000"/>
            <a:ext cx="8229600" cy="326387"/>
          </a:xfrm>
          <a:prstGeom prst="rect">
            <a:avLst/>
          </a:prstGeom>
          <a:noFill/>
          <a:ln w="9525">
            <a:noFill/>
            <a:miter lim="800000"/>
            <a:headEnd/>
            <a:tailEnd/>
          </a:ln>
        </p:spPr>
      </p:pic>
      <p:pic>
        <p:nvPicPr>
          <p:cNvPr id="6" name="Picture 2"/>
          <p:cNvPicPr>
            <a:picLocks noChangeAspect="1" noChangeArrowheads="1"/>
          </p:cNvPicPr>
          <p:nvPr/>
        </p:nvPicPr>
        <p:blipFill>
          <a:blip r:embed="rId8" cstate="print"/>
          <a:srcRect/>
          <a:stretch>
            <a:fillRect/>
          </a:stretch>
        </p:blipFill>
        <p:spPr bwMode="auto">
          <a:xfrm>
            <a:off x="8229600" y="5715000"/>
            <a:ext cx="685800" cy="931653"/>
          </a:xfrm>
          <a:prstGeom prst="rect">
            <a:avLst/>
          </a:prstGeom>
          <a:noFill/>
          <a:ln w="9525">
            <a:noFill/>
            <a:miter lim="800000"/>
            <a:headEnd/>
            <a:tailEnd/>
          </a:ln>
        </p:spPr>
      </p:pic>
      <p:sp>
        <p:nvSpPr>
          <p:cNvPr id="7" name="TextBox 6"/>
          <p:cNvSpPr txBox="1"/>
          <p:nvPr/>
        </p:nvSpPr>
        <p:spPr>
          <a:xfrm>
            <a:off x="4114800" y="6172200"/>
            <a:ext cx="1143000" cy="369332"/>
          </a:xfrm>
          <a:prstGeom prst="rect">
            <a:avLst/>
          </a:prstGeom>
          <a:noFill/>
        </p:spPr>
        <p:txBody>
          <a:bodyPr wrap="square" rtlCol="0">
            <a:spAutoFit/>
          </a:bodyPr>
          <a:lstStyle/>
          <a:p>
            <a:r>
              <a:rPr lang="en-US" dirty="0" smtClean="0">
                <a:hlinkClick r:id="rId9" action="ppaction://hlinksldjump"/>
              </a:rPr>
              <a:t>Continue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3581400"/>
          </a:xfrm>
        </p:spPr>
        <p:txBody>
          <a:bodyPr>
            <a:normAutofit fontScale="92500"/>
          </a:bodyPr>
          <a:lstStyle/>
          <a:p>
            <a:pPr marL="0" algn="ctr">
              <a:buNone/>
            </a:pPr>
            <a:r>
              <a:rPr lang="en-US" sz="3000" dirty="0" smtClean="0"/>
              <a:t>You have just completed </a:t>
            </a:r>
            <a:r>
              <a:rPr lang="en-US" sz="3000" i="1" dirty="0" smtClean="0"/>
              <a:t>Module 2: Introduction to Services, To-do Task, and Additional Resources. </a:t>
            </a:r>
            <a:r>
              <a:rPr lang="en-US" sz="3000" dirty="0" smtClean="0"/>
              <a:t>Please click on the link below to complete the Knowledge Check. You must answer both questions correctly before printing your completion certificate.</a:t>
            </a:r>
          </a:p>
          <a:p>
            <a:pPr marL="0" algn="ctr">
              <a:buNone/>
            </a:pPr>
            <a:endParaRPr lang="en-US" dirty="0" smtClean="0"/>
          </a:p>
          <a:p>
            <a:pPr marL="0" algn="ctr">
              <a:buNone/>
            </a:pPr>
            <a:r>
              <a:rPr lang="en-US" u="sng" dirty="0" smtClean="0">
                <a:solidFill>
                  <a:srgbClr val="0033CC"/>
                </a:solidFill>
                <a:hlinkClick r:id="rId2" action="ppaction://hlinksldjump"/>
              </a:rPr>
              <a:t>Click here </a:t>
            </a:r>
            <a:r>
              <a:rPr lang="en-US" dirty="0" smtClean="0"/>
              <a:t>for knowledge check.</a:t>
            </a:r>
            <a:endParaRPr lang="en-US" dirty="0"/>
          </a:p>
        </p:txBody>
      </p:sp>
      <p:pic>
        <p:nvPicPr>
          <p:cNvPr id="5" name="Picture 2"/>
          <p:cNvPicPr>
            <a:picLocks noChangeAspect="1" noChangeArrowheads="1"/>
          </p:cNvPicPr>
          <p:nvPr/>
        </p:nvPicPr>
        <p:blipFill>
          <a:blip r:embed="rId3" cstate="print"/>
          <a:srcRect/>
          <a:stretch>
            <a:fillRect/>
          </a:stretch>
        </p:blipFill>
        <p:spPr bwMode="auto">
          <a:xfrm>
            <a:off x="8229600" y="5715000"/>
            <a:ext cx="685800" cy="931653"/>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457200" y="1143000"/>
            <a:ext cx="8229600" cy="326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Catholic Charities in Bloomington</a:t>
            </a:r>
            <a:endParaRPr lang="en-US" dirty="0"/>
          </a:p>
        </p:txBody>
      </p:sp>
      <p:sp>
        <p:nvSpPr>
          <p:cNvPr id="3" name="Content Placeholder 2"/>
          <p:cNvSpPr>
            <a:spLocks noGrp="1"/>
          </p:cNvSpPr>
          <p:nvPr>
            <p:ph idx="1"/>
          </p:nvPr>
        </p:nvSpPr>
        <p:spPr/>
        <p:txBody>
          <a:bodyPr>
            <a:normAutofit/>
          </a:bodyPr>
          <a:lstStyle/>
          <a:p>
            <a:pPr>
              <a:buNone/>
            </a:pPr>
            <a:r>
              <a:rPr lang="en-US" sz="1800" dirty="0" smtClean="0"/>
              <a:t>The services we provide include:</a:t>
            </a:r>
          </a:p>
          <a:p>
            <a:pPr>
              <a:buNone/>
            </a:pPr>
            <a:endParaRPr lang="en-US" sz="1800" dirty="0" smtClean="0"/>
          </a:p>
          <a:p>
            <a:endParaRPr lang="en-US" sz="1800" dirty="0" smtClean="0"/>
          </a:p>
          <a:p>
            <a:pPr marL="0">
              <a:buNone/>
            </a:pPr>
            <a:endParaRPr lang="en-US" sz="1800" dirty="0" smtClean="0"/>
          </a:p>
          <a:p>
            <a:pPr marL="0">
              <a:buNone/>
            </a:pPr>
            <a:r>
              <a:rPr lang="en-US" sz="1800" dirty="0" smtClean="0"/>
              <a:t>The mental health and psychological services  are provided to couples, families, and individuals of all ages.  Our school counseling service provides teacher training and consultation services.  The outreach services are for families living in poverty or for persons experiencing homelessness. Becky’s Place provides multiple services for single women and women with children.</a:t>
            </a:r>
          </a:p>
          <a:p>
            <a:pPr>
              <a:buNone/>
            </a:pPr>
            <a:endParaRPr lang="en-US" sz="1800" dirty="0" smtClean="0"/>
          </a:p>
          <a:p>
            <a:pPr>
              <a:buNone/>
            </a:pPr>
            <a:r>
              <a:rPr lang="en-US" sz="1800" dirty="0" smtClean="0"/>
              <a:t>For more information, please visit Catholic Charities in Bloomington’s </a:t>
            </a:r>
            <a:r>
              <a:rPr lang="en-US" sz="1800" u="sng" dirty="0" smtClean="0">
                <a:solidFill>
                  <a:srgbClr val="0033CC"/>
                </a:solidFill>
                <a:hlinkClick r:id="rId2"/>
              </a:rPr>
              <a:t>website</a:t>
            </a:r>
            <a:r>
              <a:rPr lang="en-US" sz="1800" dirty="0" smtClean="0"/>
              <a:t>.</a:t>
            </a:r>
          </a:p>
          <a:p>
            <a:pPr>
              <a:buNone/>
            </a:pPr>
            <a:endParaRPr lang="en-US" sz="1800" dirty="0" smtClean="0"/>
          </a:p>
          <a:p>
            <a:pPr>
              <a:buNone/>
            </a:pPr>
            <a:r>
              <a:rPr lang="en-US" sz="1800" dirty="0" smtClean="0"/>
              <a:t>[Add in image of CC Bloomington]</a:t>
            </a:r>
          </a:p>
          <a:p>
            <a:pPr>
              <a:buNone/>
            </a:pPr>
            <a:endParaRPr lang="en-US" sz="1800" dirty="0"/>
          </a:p>
        </p:txBody>
      </p:sp>
      <p:sp>
        <p:nvSpPr>
          <p:cNvPr id="5" name="TextBox 4"/>
          <p:cNvSpPr txBox="1"/>
          <p:nvPr/>
        </p:nvSpPr>
        <p:spPr>
          <a:xfrm>
            <a:off x="533400" y="2133600"/>
            <a:ext cx="1463040" cy="594360"/>
          </a:xfrm>
          <a:prstGeom prst="rect">
            <a:avLst/>
          </a:prstGeom>
          <a:solidFill>
            <a:schemeClr val="accent1">
              <a:lumMod val="20000"/>
              <a:lumOff val="80000"/>
            </a:schemeClr>
          </a:solidFill>
        </p:spPr>
        <p:txBody>
          <a:bodyPr wrap="square" rtlCol="0">
            <a:spAutoFit/>
          </a:bodyPr>
          <a:lstStyle/>
          <a:p>
            <a:pPr algn="ctr"/>
            <a:r>
              <a:rPr lang="en-US" sz="1600" dirty="0" smtClean="0"/>
              <a:t>Mental Health Counseling</a:t>
            </a:r>
            <a:endParaRPr lang="en-US" sz="1600" dirty="0"/>
          </a:p>
        </p:txBody>
      </p:sp>
      <p:sp>
        <p:nvSpPr>
          <p:cNvPr id="6" name="TextBox 5"/>
          <p:cNvSpPr txBox="1"/>
          <p:nvPr/>
        </p:nvSpPr>
        <p:spPr>
          <a:xfrm>
            <a:off x="2133600" y="2133600"/>
            <a:ext cx="1463040" cy="594360"/>
          </a:xfrm>
          <a:prstGeom prst="rect">
            <a:avLst/>
          </a:prstGeom>
          <a:solidFill>
            <a:schemeClr val="accent1">
              <a:lumMod val="40000"/>
              <a:lumOff val="60000"/>
            </a:schemeClr>
          </a:solidFill>
        </p:spPr>
        <p:txBody>
          <a:bodyPr wrap="square" rtlCol="0">
            <a:spAutoFit/>
          </a:bodyPr>
          <a:lstStyle/>
          <a:p>
            <a:pPr algn="ctr"/>
            <a:r>
              <a:rPr lang="en-US" sz="1600" dirty="0" smtClean="0"/>
              <a:t>School Counseling</a:t>
            </a:r>
            <a:endParaRPr lang="en-US" sz="1600" dirty="0"/>
          </a:p>
        </p:txBody>
      </p:sp>
      <p:sp>
        <p:nvSpPr>
          <p:cNvPr id="7" name="TextBox 6"/>
          <p:cNvSpPr txBox="1"/>
          <p:nvPr/>
        </p:nvSpPr>
        <p:spPr>
          <a:xfrm>
            <a:off x="3733800" y="2133600"/>
            <a:ext cx="1463040" cy="594360"/>
          </a:xfrm>
          <a:prstGeom prst="rect">
            <a:avLst/>
          </a:prstGeom>
          <a:solidFill>
            <a:schemeClr val="accent1">
              <a:lumMod val="60000"/>
              <a:lumOff val="40000"/>
            </a:schemeClr>
          </a:solidFill>
        </p:spPr>
        <p:txBody>
          <a:bodyPr wrap="square" rtlCol="0">
            <a:spAutoFit/>
          </a:bodyPr>
          <a:lstStyle/>
          <a:p>
            <a:pPr algn="ctr"/>
            <a:r>
              <a:rPr lang="en-US" sz="1600" dirty="0" smtClean="0"/>
              <a:t>Psychological Services</a:t>
            </a:r>
            <a:endParaRPr lang="en-US" sz="1600" dirty="0"/>
          </a:p>
        </p:txBody>
      </p:sp>
      <p:sp>
        <p:nvSpPr>
          <p:cNvPr id="8" name="TextBox 7"/>
          <p:cNvSpPr txBox="1"/>
          <p:nvPr/>
        </p:nvSpPr>
        <p:spPr>
          <a:xfrm>
            <a:off x="5334000" y="2133600"/>
            <a:ext cx="1463040" cy="594360"/>
          </a:xfrm>
          <a:prstGeom prst="rect">
            <a:avLst/>
          </a:prstGeom>
          <a:solidFill>
            <a:schemeClr val="accent1">
              <a:lumMod val="75000"/>
            </a:schemeClr>
          </a:solidFill>
        </p:spPr>
        <p:txBody>
          <a:bodyPr wrap="square" rtlCol="0">
            <a:spAutoFit/>
          </a:bodyPr>
          <a:lstStyle/>
          <a:p>
            <a:pPr algn="ctr"/>
            <a:r>
              <a:rPr lang="en-US" sz="1600" dirty="0" smtClean="0"/>
              <a:t>Outreach Services</a:t>
            </a:r>
            <a:endParaRPr lang="en-US" sz="1600" dirty="0"/>
          </a:p>
        </p:txBody>
      </p:sp>
      <p:sp>
        <p:nvSpPr>
          <p:cNvPr id="9" name="TextBox 8"/>
          <p:cNvSpPr txBox="1"/>
          <p:nvPr/>
        </p:nvSpPr>
        <p:spPr>
          <a:xfrm>
            <a:off x="6934200" y="2133600"/>
            <a:ext cx="1463040" cy="594360"/>
          </a:xfrm>
          <a:prstGeom prst="rect">
            <a:avLst/>
          </a:prstGeom>
          <a:solidFill>
            <a:schemeClr val="accent1">
              <a:lumMod val="50000"/>
            </a:schemeClr>
          </a:solidFill>
        </p:spPr>
        <p:txBody>
          <a:bodyPr wrap="square" rtlCol="0">
            <a:spAutoFit/>
          </a:bodyPr>
          <a:lstStyle/>
          <a:p>
            <a:pPr algn="ctr"/>
            <a:r>
              <a:rPr lang="en-US" sz="1600" dirty="0" smtClean="0"/>
              <a:t>Becky’s </a:t>
            </a:r>
          </a:p>
          <a:p>
            <a:pPr algn="ctr"/>
            <a:r>
              <a:rPr lang="en-US" sz="1600" dirty="0" smtClean="0"/>
              <a:t>Place</a:t>
            </a:r>
            <a:endParaRPr lang="en-US" sz="1600" dirty="0"/>
          </a:p>
        </p:txBody>
      </p:sp>
      <p:pic>
        <p:nvPicPr>
          <p:cNvPr id="10"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sp>
        <p:nvSpPr>
          <p:cNvPr id="13" name="Action Button: Return 12">
            <a:hlinkClick r:id="" action="ppaction://hlinkshowjump?jump=lastslideviewed" highlightClick="1"/>
          </p:cNvPr>
          <p:cNvSpPr/>
          <p:nvPr/>
        </p:nvSpPr>
        <p:spPr>
          <a:xfrm>
            <a:off x="8153400" y="0"/>
            <a:ext cx="990600" cy="6096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Click here to return to previous slide</a:t>
            </a:r>
            <a:endParaRPr lang="en-US" sz="900" b="1" dirty="0"/>
          </a:p>
        </p:txBody>
      </p:sp>
      <p:sp>
        <p:nvSpPr>
          <p:cNvPr id="14" name="TextBox 13"/>
          <p:cNvSpPr txBox="1"/>
          <p:nvPr/>
        </p:nvSpPr>
        <p:spPr>
          <a:xfrm>
            <a:off x="5791200" y="5334000"/>
            <a:ext cx="1728216" cy="1200329"/>
          </a:xfrm>
          <a:prstGeom prst="rect">
            <a:avLst/>
          </a:prstGeom>
          <a:noFill/>
          <a:ln>
            <a:solidFill>
              <a:schemeClr val="tx1"/>
            </a:solidFill>
          </a:ln>
        </p:spPr>
        <p:txBody>
          <a:bodyPr wrap="square" rtlCol="0">
            <a:spAutoFit/>
          </a:bodyPr>
          <a:lstStyle/>
          <a:p>
            <a:pPr algn="ctr">
              <a:spcBef>
                <a:spcPts val="0"/>
              </a:spcBef>
              <a:buNone/>
            </a:pPr>
            <a:r>
              <a:rPr lang="en-US" sz="1200" dirty="0" smtClean="0"/>
              <a:t>Meet…</a:t>
            </a:r>
          </a:p>
          <a:p>
            <a:pPr algn="ctr">
              <a:spcBef>
                <a:spcPts val="0"/>
              </a:spcBef>
              <a:buNone/>
            </a:pPr>
            <a:r>
              <a:rPr lang="en-US" sz="1200" b="1" dirty="0" smtClean="0"/>
              <a:t>Marsha McCarty</a:t>
            </a:r>
          </a:p>
          <a:p>
            <a:pPr algn="ctr">
              <a:spcBef>
                <a:spcPts val="0"/>
              </a:spcBef>
              <a:buNone/>
            </a:pPr>
            <a:r>
              <a:rPr lang="en-US" sz="1200" dirty="0" smtClean="0"/>
              <a:t>Agency Director</a:t>
            </a:r>
          </a:p>
          <a:p>
            <a:pPr algn="ctr">
              <a:spcBef>
                <a:spcPts val="0"/>
              </a:spcBef>
              <a:buNone/>
            </a:pPr>
            <a:r>
              <a:rPr lang="en-US" sz="1200" dirty="0" smtClean="0"/>
              <a:t>Catholic Charities of Bloomington</a:t>
            </a:r>
          </a:p>
          <a:p>
            <a:pPr algn="ctr">
              <a:spcBef>
                <a:spcPts val="0"/>
              </a:spcBef>
              <a:buNone/>
            </a:pPr>
            <a:r>
              <a:rPr lang="en-US" sz="1200" dirty="0" smtClean="0"/>
              <a:t>[insert photo]</a:t>
            </a:r>
          </a:p>
        </p:txBody>
      </p:sp>
      <p:pic>
        <p:nvPicPr>
          <p:cNvPr id="15"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1500"/>
                                  </p:stCondLst>
                                  <p:childTnLst>
                                    <p:set>
                                      <p:cBhvr>
                                        <p:cTn id="9" dur="1" fill="hold">
                                          <p:stCondLst>
                                            <p:cond delay="0"/>
                                          </p:stCondLst>
                                        </p:cTn>
                                        <p:tgtEl>
                                          <p:spTgt spid="5"/>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1000"/>
                                  </p:stCondLst>
                                  <p:childTnLst>
                                    <p:set>
                                      <p:cBhvr>
                                        <p:cTn id="12" dur="1" fill="hold">
                                          <p:stCondLst>
                                            <p:cond delay="0"/>
                                          </p:stCondLst>
                                        </p:cTn>
                                        <p:tgtEl>
                                          <p:spTgt spid="6"/>
                                        </p:tgtEl>
                                        <p:attrNameLst>
                                          <p:attrName>style.visibility</p:attrName>
                                        </p:attrNameLst>
                                      </p:cBhvr>
                                      <p:to>
                                        <p:strVal val="visible"/>
                                      </p:to>
                                    </p:set>
                                  </p:childTnLst>
                                </p:cTn>
                              </p:par>
                            </p:childTnLst>
                          </p:cTn>
                        </p:par>
                        <p:par>
                          <p:cTn id="13" fill="hold">
                            <p:stCondLst>
                              <p:cond delay="3000"/>
                            </p:stCondLst>
                            <p:childTnLst>
                              <p:par>
                                <p:cTn id="14" presetID="1" presetClass="entr" presetSubtype="0" fill="hold" grpId="0" nodeType="afterEffect">
                                  <p:stCondLst>
                                    <p:cond delay="1000"/>
                                  </p:stCondLst>
                                  <p:childTnLst>
                                    <p:set>
                                      <p:cBhvr>
                                        <p:cTn id="15" dur="1" fill="hold">
                                          <p:stCondLst>
                                            <p:cond delay="0"/>
                                          </p:stCondLst>
                                        </p:cTn>
                                        <p:tgtEl>
                                          <p:spTgt spid="7"/>
                                        </p:tgtEl>
                                        <p:attrNameLst>
                                          <p:attrName>style.visibility</p:attrName>
                                        </p:attrNameLst>
                                      </p:cBhvr>
                                      <p:to>
                                        <p:strVal val="visible"/>
                                      </p:to>
                                    </p:set>
                                  </p:childTnLst>
                                </p:cTn>
                              </p:par>
                            </p:childTnLst>
                          </p:cTn>
                        </p:par>
                        <p:par>
                          <p:cTn id="16" fill="hold">
                            <p:stCondLst>
                              <p:cond delay="4000"/>
                            </p:stCondLst>
                            <p:childTnLst>
                              <p:par>
                                <p:cTn id="17" presetID="1" presetClass="entr" presetSubtype="0" fill="hold" grpId="0" nodeType="afterEffect">
                                  <p:stCondLst>
                                    <p:cond delay="1000"/>
                                  </p:stCondLst>
                                  <p:childTnLst>
                                    <p:set>
                                      <p:cBhvr>
                                        <p:cTn id="18" dur="1" fill="hold">
                                          <p:stCondLst>
                                            <p:cond delay="0"/>
                                          </p:stCondLst>
                                        </p:cTn>
                                        <p:tgtEl>
                                          <p:spTgt spid="8"/>
                                        </p:tgtEl>
                                        <p:attrNameLst>
                                          <p:attrName>style.visibility</p:attrName>
                                        </p:attrNameLst>
                                      </p:cBhvr>
                                      <p:to>
                                        <p:strVal val="visible"/>
                                      </p:to>
                                    </p:set>
                                  </p:childTnLst>
                                </p:cTn>
                              </p:par>
                            </p:childTnLst>
                          </p:cTn>
                        </p:par>
                        <p:par>
                          <p:cTn id="19" fill="hold">
                            <p:stCondLst>
                              <p:cond delay="5000"/>
                            </p:stCondLst>
                            <p:childTnLst>
                              <p:par>
                                <p:cTn id="20" presetID="1" presetClass="entr" presetSubtype="0" fill="hold" grpId="0" nodeType="afterEffect">
                                  <p:stCondLst>
                                    <p:cond delay="1000"/>
                                  </p:stCondLst>
                                  <p:childTnLst>
                                    <p:set>
                                      <p:cBhvr>
                                        <p:cTn id="21" dur="1" fill="hold">
                                          <p:stCondLst>
                                            <p:cond delay="0"/>
                                          </p:stCondLst>
                                        </p:cTn>
                                        <p:tgtEl>
                                          <p:spTgt spid="9"/>
                                        </p:tgtEl>
                                        <p:attrNameLst>
                                          <p:attrName>style.visibility</p:attrName>
                                        </p:attrNameLst>
                                      </p:cBhvr>
                                      <p:to>
                                        <p:strVal val="visible"/>
                                      </p:to>
                                    </p:set>
                                  </p:childTnLst>
                                </p:cTn>
                              </p:par>
                            </p:childTnLst>
                          </p:cTn>
                        </p:par>
                        <p:par>
                          <p:cTn id="22" fill="hold">
                            <p:stCondLst>
                              <p:cond delay="6000"/>
                            </p:stCondLst>
                            <p:childTnLst>
                              <p:par>
                                <p:cTn id="23" presetID="1" presetClass="entr" presetSubtype="0" fill="hold" nodeType="afterEffect">
                                  <p:stCondLst>
                                    <p:cond delay="100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par>
                          <p:cTn id="25" fill="hold">
                            <p:stCondLst>
                              <p:cond delay="7000"/>
                            </p:stCondLst>
                            <p:childTnLst>
                              <p:par>
                                <p:cTn id="26" presetID="1" presetClass="entr" presetSubtype="0" fill="hold" nodeType="afterEffect">
                                  <p:stCondLst>
                                    <p:cond delay="9500"/>
                                  </p:stCondLst>
                                  <p:childTnLst>
                                    <p:set>
                                      <p:cBhvr>
                                        <p:cTn id="27" dur="1" fill="hold">
                                          <p:stCondLst>
                                            <p:cond delay="0"/>
                                          </p:stCondLst>
                                        </p:cTn>
                                        <p:tgtEl>
                                          <p:spTgt spid="3">
                                            <p:txEl>
                                              <p:pRg st="6" end="6"/>
                                            </p:txEl>
                                          </p:spTgt>
                                        </p:tgtEl>
                                        <p:attrNameLst>
                                          <p:attrName>style.visibility</p:attrName>
                                        </p:attrNameLst>
                                      </p:cBhvr>
                                      <p:to>
                                        <p:strVal val="visible"/>
                                      </p:to>
                                    </p:set>
                                  </p:childTnLst>
                                </p:cTn>
                              </p:par>
                            </p:childTnLst>
                          </p:cTn>
                        </p:par>
                        <p:par>
                          <p:cTn id="28" fill="hold">
                            <p:stCondLst>
                              <p:cond delay="16500"/>
                            </p:stCondLst>
                            <p:childTnLst>
                              <p:par>
                                <p:cTn id="29" presetID="1" presetClass="entr" presetSubtype="0" fill="hold" nodeType="afterEffect">
                                  <p:stCondLst>
                                    <p:cond delay="100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100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Catholic Charities in Indianapolis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sz="1800" dirty="0" smtClean="0"/>
              <a:t>The services we provide include:</a:t>
            </a:r>
          </a:p>
          <a:p>
            <a:pPr>
              <a:buNone/>
            </a:pPr>
            <a:endParaRPr lang="en-US" sz="1800" dirty="0" smtClean="0"/>
          </a:p>
          <a:p>
            <a:endParaRPr lang="en-US" sz="1800" dirty="0" smtClean="0"/>
          </a:p>
          <a:p>
            <a:endParaRPr lang="en-US" sz="1800" dirty="0" smtClean="0"/>
          </a:p>
          <a:p>
            <a:pPr marL="0">
              <a:buNone/>
            </a:pPr>
            <a:endParaRPr lang="en-US" sz="1800" dirty="0" smtClean="0"/>
          </a:p>
          <a:p>
            <a:pPr marL="0">
              <a:buNone/>
            </a:pPr>
            <a:r>
              <a:rPr lang="en-US" sz="1800" dirty="0" smtClean="0"/>
              <a:t>Our mental health and support services provide professional counseling to individuals, couples, families, and school children. We have a neighborhood youth outreach program that offers safe and educational after school care activities and summer day camp. Our senior services include adult day care, support groups for caregivers, a companion program, and a clearinghouse of volunteer opportunities. Our crisis relief services provide such necessities as food, clothing, and money to those in emergency or critical need. Our shelter services include temporary housing for homeless families and transitional housing for families facing chronic homelessness. Our refugee program assists people resettling in the Indianapolis community. During the holidays, we also provide Christmas gift assistance for needy families. Our pregnancy and adoption services include full service birthparent counseling, support groups, adoption placement services and counseling, and </a:t>
            </a:r>
            <a:r>
              <a:rPr lang="en-US" sz="1800" dirty="0" err="1" smtClean="0"/>
              <a:t>transracial</a:t>
            </a:r>
            <a:r>
              <a:rPr lang="en-US" sz="1800" dirty="0" smtClean="0"/>
              <a:t> and </a:t>
            </a:r>
            <a:r>
              <a:rPr lang="en-US" sz="1800" dirty="0" err="1" smtClean="0"/>
              <a:t>transculture</a:t>
            </a:r>
            <a:r>
              <a:rPr lang="en-US" sz="1800" dirty="0" smtClean="0"/>
              <a:t> training.</a:t>
            </a:r>
          </a:p>
          <a:p>
            <a:pPr>
              <a:buNone/>
            </a:pPr>
            <a:endParaRPr lang="en-US" sz="1800" dirty="0" smtClean="0"/>
          </a:p>
          <a:p>
            <a:pPr>
              <a:buNone/>
            </a:pPr>
            <a:r>
              <a:rPr lang="en-US" sz="1800" dirty="0" smtClean="0"/>
              <a:t>For more information, please visit Catholic Charities in Indianapolis’ </a:t>
            </a:r>
            <a:r>
              <a:rPr lang="en-US" sz="1800" u="sng" dirty="0" smtClean="0">
                <a:solidFill>
                  <a:srgbClr val="0033CC"/>
                </a:solidFill>
                <a:hlinkClick r:id="rId2"/>
              </a:rPr>
              <a:t>website</a:t>
            </a:r>
            <a:r>
              <a:rPr lang="en-US" sz="1800" dirty="0" smtClean="0"/>
              <a:t>.</a:t>
            </a:r>
          </a:p>
          <a:p>
            <a:pPr>
              <a:buNone/>
            </a:pPr>
            <a:endParaRPr lang="en-US" sz="1800" dirty="0" smtClean="0"/>
          </a:p>
          <a:p>
            <a:pPr>
              <a:buNone/>
            </a:pPr>
            <a:r>
              <a:rPr lang="en-US" sz="1800" dirty="0" smtClean="0"/>
              <a:t>[Add in image of CC Indianapolis]</a:t>
            </a:r>
          </a:p>
          <a:p>
            <a:pPr>
              <a:buNone/>
            </a:pPr>
            <a:endParaRPr lang="en-US" sz="1800" dirty="0"/>
          </a:p>
        </p:txBody>
      </p:sp>
      <p:sp>
        <p:nvSpPr>
          <p:cNvPr id="5" name="TextBox 4"/>
          <p:cNvSpPr txBox="1"/>
          <p:nvPr/>
        </p:nvSpPr>
        <p:spPr>
          <a:xfrm>
            <a:off x="609600" y="2133600"/>
            <a:ext cx="1691640" cy="685800"/>
          </a:xfrm>
          <a:prstGeom prst="rect">
            <a:avLst/>
          </a:prstGeom>
          <a:solidFill>
            <a:schemeClr val="accent2">
              <a:lumMod val="20000"/>
              <a:lumOff val="80000"/>
            </a:schemeClr>
          </a:solidFill>
        </p:spPr>
        <p:txBody>
          <a:bodyPr wrap="square" rtlCol="0">
            <a:spAutoFit/>
          </a:bodyPr>
          <a:lstStyle/>
          <a:p>
            <a:pPr algn="ctr"/>
            <a:r>
              <a:rPr lang="en-US" sz="1600" dirty="0" smtClean="0"/>
              <a:t>Mental Health &amp; Support Services</a:t>
            </a:r>
            <a:endParaRPr lang="en-US" sz="1600" dirty="0"/>
          </a:p>
        </p:txBody>
      </p:sp>
      <p:sp>
        <p:nvSpPr>
          <p:cNvPr id="6" name="TextBox 5"/>
          <p:cNvSpPr txBox="1"/>
          <p:nvPr/>
        </p:nvSpPr>
        <p:spPr>
          <a:xfrm>
            <a:off x="2743200" y="2133600"/>
            <a:ext cx="1691640" cy="685800"/>
          </a:xfrm>
          <a:prstGeom prst="rect">
            <a:avLst/>
          </a:prstGeom>
          <a:solidFill>
            <a:schemeClr val="accent2">
              <a:lumMod val="40000"/>
              <a:lumOff val="60000"/>
            </a:schemeClr>
          </a:solidFill>
        </p:spPr>
        <p:txBody>
          <a:bodyPr wrap="square" rtlCol="0">
            <a:spAutoFit/>
          </a:bodyPr>
          <a:lstStyle/>
          <a:p>
            <a:pPr algn="ctr"/>
            <a:r>
              <a:rPr lang="en-US" sz="1600" dirty="0" smtClean="0"/>
              <a:t>Senior </a:t>
            </a:r>
          </a:p>
          <a:p>
            <a:pPr algn="ctr"/>
            <a:r>
              <a:rPr lang="en-US" sz="1600" dirty="0" smtClean="0"/>
              <a:t>Services </a:t>
            </a:r>
            <a:endParaRPr lang="en-US" sz="1600" dirty="0"/>
          </a:p>
        </p:txBody>
      </p:sp>
      <p:sp>
        <p:nvSpPr>
          <p:cNvPr id="7" name="TextBox 6"/>
          <p:cNvSpPr txBox="1"/>
          <p:nvPr/>
        </p:nvSpPr>
        <p:spPr>
          <a:xfrm>
            <a:off x="4876800" y="2133600"/>
            <a:ext cx="1691640" cy="685800"/>
          </a:xfrm>
          <a:prstGeom prst="rect">
            <a:avLst/>
          </a:prstGeom>
          <a:solidFill>
            <a:schemeClr val="accent2">
              <a:lumMod val="60000"/>
              <a:lumOff val="40000"/>
            </a:schemeClr>
          </a:solidFill>
        </p:spPr>
        <p:txBody>
          <a:bodyPr wrap="square" rtlCol="0">
            <a:spAutoFit/>
          </a:bodyPr>
          <a:lstStyle/>
          <a:p>
            <a:pPr algn="ctr"/>
            <a:r>
              <a:rPr lang="en-US" sz="1600" dirty="0" smtClean="0"/>
              <a:t>Crisis Relief &amp; Shelter Services</a:t>
            </a:r>
            <a:endParaRPr lang="en-US" sz="1600" dirty="0"/>
          </a:p>
        </p:txBody>
      </p:sp>
      <p:sp>
        <p:nvSpPr>
          <p:cNvPr id="10" name="TextBox 9"/>
          <p:cNvSpPr txBox="1"/>
          <p:nvPr/>
        </p:nvSpPr>
        <p:spPr>
          <a:xfrm>
            <a:off x="7010400" y="2133600"/>
            <a:ext cx="1691640" cy="685800"/>
          </a:xfrm>
          <a:prstGeom prst="rect">
            <a:avLst/>
          </a:prstGeom>
          <a:solidFill>
            <a:schemeClr val="accent2">
              <a:lumMod val="75000"/>
            </a:schemeClr>
          </a:solidFill>
        </p:spPr>
        <p:txBody>
          <a:bodyPr wrap="square" rtlCol="0">
            <a:spAutoFit/>
          </a:bodyPr>
          <a:lstStyle/>
          <a:p>
            <a:pPr algn="ctr"/>
            <a:r>
              <a:rPr lang="en-US" sz="1600" dirty="0" smtClean="0"/>
              <a:t>Pregnancy &amp; Adoption Services</a:t>
            </a:r>
            <a:endParaRPr lang="en-US" sz="1600" dirty="0"/>
          </a:p>
        </p:txBody>
      </p:sp>
      <p:pic>
        <p:nvPicPr>
          <p:cNvPr id="8"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pic>
        <p:nvPicPr>
          <p:cNvPr id="11"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sp>
        <p:nvSpPr>
          <p:cNvPr id="12" name="Action Button: Return 11">
            <a:hlinkClick r:id="" action="ppaction://hlinkshowjump?jump=lastslideviewed" highlightClick="1"/>
          </p:cNvPr>
          <p:cNvSpPr/>
          <p:nvPr/>
        </p:nvSpPr>
        <p:spPr>
          <a:xfrm>
            <a:off x="8153400" y="0"/>
            <a:ext cx="990600" cy="6096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Click here to return to previous slide</a:t>
            </a:r>
            <a:endParaRPr lang="en-US" sz="900" b="1" dirty="0"/>
          </a:p>
        </p:txBody>
      </p:sp>
      <p:sp>
        <p:nvSpPr>
          <p:cNvPr id="13" name="TextBox 12"/>
          <p:cNvSpPr txBox="1"/>
          <p:nvPr/>
        </p:nvSpPr>
        <p:spPr>
          <a:xfrm>
            <a:off x="5867400" y="5486400"/>
            <a:ext cx="1728216" cy="1200329"/>
          </a:xfrm>
          <a:prstGeom prst="rect">
            <a:avLst/>
          </a:prstGeom>
          <a:noFill/>
          <a:ln>
            <a:solidFill>
              <a:schemeClr val="tx1"/>
            </a:solidFill>
          </a:ln>
        </p:spPr>
        <p:txBody>
          <a:bodyPr wrap="square" rtlCol="0">
            <a:spAutoFit/>
          </a:bodyPr>
          <a:lstStyle/>
          <a:p>
            <a:pPr algn="ctr">
              <a:spcBef>
                <a:spcPts val="0"/>
              </a:spcBef>
              <a:buNone/>
            </a:pPr>
            <a:r>
              <a:rPr lang="en-US" sz="1200" dirty="0" smtClean="0"/>
              <a:t>Meet…</a:t>
            </a:r>
          </a:p>
          <a:p>
            <a:pPr algn="ctr">
              <a:spcBef>
                <a:spcPts val="0"/>
              </a:spcBef>
              <a:buNone/>
            </a:pPr>
            <a:r>
              <a:rPr lang="en-US" sz="1200" b="1" dirty="0" smtClean="0"/>
              <a:t>David </a:t>
            </a:r>
            <a:r>
              <a:rPr lang="en-US" sz="1200" b="1" dirty="0" err="1" smtClean="0"/>
              <a:t>Bethuram</a:t>
            </a:r>
            <a:endParaRPr lang="en-US" sz="1200" b="1" dirty="0" smtClean="0"/>
          </a:p>
          <a:p>
            <a:pPr algn="ctr">
              <a:spcBef>
                <a:spcPts val="0"/>
              </a:spcBef>
              <a:buNone/>
            </a:pPr>
            <a:r>
              <a:rPr lang="en-US" sz="1200" dirty="0" smtClean="0"/>
              <a:t>Agency Director</a:t>
            </a:r>
          </a:p>
          <a:p>
            <a:pPr algn="ctr">
              <a:spcBef>
                <a:spcPts val="0"/>
              </a:spcBef>
              <a:buNone/>
            </a:pPr>
            <a:r>
              <a:rPr lang="en-US" sz="1200" dirty="0" smtClean="0"/>
              <a:t>Catholic Charities of Indianapolis</a:t>
            </a:r>
          </a:p>
          <a:p>
            <a:pPr algn="ctr">
              <a:spcBef>
                <a:spcPts val="0"/>
              </a:spcBef>
              <a:buNone/>
            </a:pPr>
            <a:r>
              <a:rPr lang="en-US" sz="1200" dirty="0" smtClean="0"/>
              <a:t>[insert photo]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1500"/>
                                  </p:stCondLst>
                                  <p:childTnLst>
                                    <p:set>
                                      <p:cBhvr>
                                        <p:cTn id="9" dur="1" fill="hold">
                                          <p:stCondLst>
                                            <p:cond delay="0"/>
                                          </p:stCondLst>
                                        </p:cTn>
                                        <p:tgtEl>
                                          <p:spTgt spid="5"/>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1000"/>
                                  </p:stCondLst>
                                  <p:childTnLst>
                                    <p:set>
                                      <p:cBhvr>
                                        <p:cTn id="12" dur="1" fill="hold">
                                          <p:stCondLst>
                                            <p:cond delay="0"/>
                                          </p:stCondLst>
                                        </p:cTn>
                                        <p:tgtEl>
                                          <p:spTgt spid="6"/>
                                        </p:tgtEl>
                                        <p:attrNameLst>
                                          <p:attrName>style.visibility</p:attrName>
                                        </p:attrNameLst>
                                      </p:cBhvr>
                                      <p:to>
                                        <p:strVal val="visible"/>
                                      </p:to>
                                    </p:set>
                                  </p:childTnLst>
                                </p:cTn>
                              </p:par>
                            </p:childTnLst>
                          </p:cTn>
                        </p:par>
                        <p:par>
                          <p:cTn id="13" fill="hold">
                            <p:stCondLst>
                              <p:cond delay="3000"/>
                            </p:stCondLst>
                            <p:childTnLst>
                              <p:par>
                                <p:cTn id="14" presetID="1" presetClass="entr" presetSubtype="0" fill="hold" grpId="0" nodeType="afterEffect">
                                  <p:stCondLst>
                                    <p:cond delay="1000"/>
                                  </p:stCondLst>
                                  <p:childTnLst>
                                    <p:set>
                                      <p:cBhvr>
                                        <p:cTn id="15" dur="1" fill="hold">
                                          <p:stCondLst>
                                            <p:cond delay="0"/>
                                          </p:stCondLst>
                                        </p:cTn>
                                        <p:tgtEl>
                                          <p:spTgt spid="7"/>
                                        </p:tgtEl>
                                        <p:attrNameLst>
                                          <p:attrName>style.visibility</p:attrName>
                                        </p:attrNameLst>
                                      </p:cBhvr>
                                      <p:to>
                                        <p:strVal val="visible"/>
                                      </p:to>
                                    </p:set>
                                  </p:childTnLst>
                                </p:cTn>
                              </p:par>
                            </p:childTnLst>
                          </p:cTn>
                        </p:par>
                        <p:par>
                          <p:cTn id="16" fill="hold">
                            <p:stCondLst>
                              <p:cond delay="4000"/>
                            </p:stCondLst>
                            <p:childTnLst>
                              <p:par>
                                <p:cTn id="17" presetID="1" presetClass="entr" presetSubtype="0" fill="hold" grpId="0" nodeType="afterEffect">
                                  <p:stCondLst>
                                    <p:cond delay="1000"/>
                                  </p:stCondLst>
                                  <p:childTnLst>
                                    <p:set>
                                      <p:cBhvr>
                                        <p:cTn id="18" dur="1" fill="hold">
                                          <p:stCondLst>
                                            <p:cond delay="0"/>
                                          </p:stCondLst>
                                        </p:cTn>
                                        <p:tgtEl>
                                          <p:spTgt spid="10"/>
                                        </p:tgtEl>
                                        <p:attrNameLst>
                                          <p:attrName>style.visibility</p:attrName>
                                        </p:attrNameLst>
                                      </p:cBhvr>
                                      <p:to>
                                        <p:strVal val="visible"/>
                                      </p:to>
                                    </p:set>
                                  </p:childTnLst>
                                </p:cTn>
                              </p:par>
                            </p:childTnLst>
                          </p:cTn>
                        </p:par>
                        <p:par>
                          <p:cTn id="19" fill="hold">
                            <p:stCondLst>
                              <p:cond delay="5000"/>
                            </p:stCondLst>
                            <p:childTnLst>
                              <p:par>
                                <p:cTn id="20" presetID="1" presetClass="entr" presetSubtype="0" fill="hold" nodeType="afterEffect">
                                  <p:stCondLst>
                                    <p:cond delay="100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par>
                          <p:cTn id="22" fill="hold">
                            <p:stCondLst>
                              <p:cond delay="6000"/>
                            </p:stCondLst>
                            <p:childTnLst>
                              <p:par>
                                <p:cTn id="23" presetID="1" presetClass="entr" presetSubtype="0" fill="hold" nodeType="afterEffect">
                                  <p:stCondLst>
                                    <p:cond delay="2200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par>
                          <p:cTn id="25" fill="hold">
                            <p:stCondLst>
                              <p:cond delay="28000"/>
                            </p:stCondLst>
                            <p:childTnLst>
                              <p:par>
                                <p:cTn id="26" presetID="1" presetClass="entr" presetSubtype="0" fill="hold" nodeType="afterEffect">
                                  <p:stCondLst>
                                    <p:cond delay="2000"/>
                                  </p:stCondLst>
                                  <p:childTnLst>
                                    <p:set>
                                      <p:cBhvr>
                                        <p:cTn id="27" dur="1" fill="hold">
                                          <p:stCondLst>
                                            <p:cond delay="0"/>
                                          </p:stCondLst>
                                        </p:cTn>
                                        <p:tgtEl>
                                          <p:spTgt spid="3">
                                            <p:txEl>
                                              <p:pRg st="9" end="9"/>
                                            </p:txEl>
                                          </p:spTgt>
                                        </p:tgtEl>
                                        <p:attrNameLst>
                                          <p:attrName>style.visibility</p:attrName>
                                        </p:attrNameLst>
                                      </p:cBhvr>
                                      <p:to>
                                        <p:strVal val="visible"/>
                                      </p:to>
                                    </p:set>
                                  </p:childTnLst>
                                </p:cTn>
                              </p:par>
                              <p:par>
                                <p:cTn id="28" presetID="1" presetClass="entr" presetSubtype="0" fill="hold" grpId="0" nodeType="withEffect">
                                  <p:stCondLst>
                                    <p:cond delay="2000"/>
                                  </p:stCondLst>
                                  <p:childTnLst>
                                    <p:set>
                                      <p:cBhvr>
                                        <p:cTn id="2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smtClean="0"/>
              <a:t>Catholic Charities in New Albany-St. Elizabeth</a:t>
            </a:r>
            <a:endParaRPr lang="en-US" sz="3400" dirty="0"/>
          </a:p>
        </p:txBody>
      </p:sp>
      <p:sp>
        <p:nvSpPr>
          <p:cNvPr id="3" name="Content Placeholder 2"/>
          <p:cNvSpPr>
            <a:spLocks noGrp="1"/>
          </p:cNvSpPr>
          <p:nvPr>
            <p:ph idx="1"/>
          </p:nvPr>
        </p:nvSpPr>
        <p:spPr/>
        <p:txBody>
          <a:bodyPr>
            <a:normAutofit fontScale="92500"/>
          </a:bodyPr>
          <a:lstStyle/>
          <a:p>
            <a:pPr>
              <a:buNone/>
            </a:pPr>
            <a:r>
              <a:rPr lang="en-US" sz="1800" dirty="0" smtClean="0"/>
              <a:t>The services we provide include:</a:t>
            </a:r>
          </a:p>
          <a:p>
            <a:pPr>
              <a:buNone/>
            </a:pPr>
            <a:endParaRPr lang="en-US" sz="1800" dirty="0" smtClean="0"/>
          </a:p>
          <a:p>
            <a:endParaRPr lang="en-US" sz="1800" dirty="0" smtClean="0"/>
          </a:p>
          <a:p>
            <a:endParaRPr lang="en-US" sz="1800" dirty="0" smtClean="0"/>
          </a:p>
          <a:p>
            <a:pPr marL="0">
              <a:buNone/>
            </a:pPr>
            <a:endParaRPr lang="en-US" sz="1800" dirty="0" smtClean="0"/>
          </a:p>
          <a:p>
            <a:pPr marL="0">
              <a:buNone/>
            </a:pPr>
            <a:r>
              <a:rPr lang="en-US" sz="1800" dirty="0" smtClean="0"/>
              <a:t>Our housing services include homes for pregnant teens and young mothers who need transitional housing. Our pregnancy and adoption services include counseling, pregnancy testing, adoption placement services and home studies, and distribute maternal and infant items. We also provide child advocacy and supervised visitation for non-custodial parents. We offer professional mental health counseling and in-home services to individuals with disabilities.</a:t>
            </a:r>
          </a:p>
          <a:p>
            <a:pPr>
              <a:buNone/>
            </a:pPr>
            <a:endParaRPr lang="en-US" sz="1800" dirty="0" smtClean="0"/>
          </a:p>
          <a:p>
            <a:pPr marL="0">
              <a:buNone/>
            </a:pPr>
            <a:r>
              <a:rPr lang="en-US" sz="1800" dirty="0" smtClean="0"/>
              <a:t>For more information, please visit Catholic Charities in New Albany-St. Elizabeth’s </a:t>
            </a:r>
            <a:r>
              <a:rPr lang="en-US" sz="1800" u="sng" dirty="0" smtClean="0">
                <a:solidFill>
                  <a:srgbClr val="0033CC"/>
                </a:solidFill>
                <a:hlinkClick r:id="rId2"/>
              </a:rPr>
              <a:t>website</a:t>
            </a:r>
            <a:r>
              <a:rPr lang="en-US" sz="1800" dirty="0" smtClean="0"/>
              <a:t>.</a:t>
            </a:r>
          </a:p>
          <a:p>
            <a:pPr>
              <a:buNone/>
            </a:pPr>
            <a:endParaRPr lang="en-US" sz="1800" dirty="0" smtClean="0"/>
          </a:p>
          <a:p>
            <a:pPr>
              <a:buNone/>
            </a:pPr>
            <a:r>
              <a:rPr lang="en-US" sz="1800" dirty="0" smtClean="0"/>
              <a:t>[Add in image of CC Indianapolis]</a:t>
            </a:r>
          </a:p>
        </p:txBody>
      </p:sp>
      <p:sp>
        <p:nvSpPr>
          <p:cNvPr id="5" name="TextBox 4"/>
          <p:cNvSpPr txBox="1"/>
          <p:nvPr/>
        </p:nvSpPr>
        <p:spPr>
          <a:xfrm>
            <a:off x="685800" y="2057399"/>
            <a:ext cx="1691640" cy="685800"/>
          </a:xfrm>
          <a:prstGeom prst="rect">
            <a:avLst/>
          </a:prstGeom>
          <a:solidFill>
            <a:schemeClr val="accent3">
              <a:lumMod val="20000"/>
              <a:lumOff val="80000"/>
            </a:schemeClr>
          </a:solidFill>
        </p:spPr>
        <p:txBody>
          <a:bodyPr wrap="square" rtlCol="0">
            <a:spAutoFit/>
          </a:bodyPr>
          <a:lstStyle/>
          <a:p>
            <a:pPr algn="ctr"/>
            <a:r>
              <a:rPr lang="en-US" sz="1600" dirty="0" smtClean="0"/>
              <a:t>Housing </a:t>
            </a:r>
          </a:p>
          <a:p>
            <a:pPr algn="ctr"/>
            <a:r>
              <a:rPr lang="en-US" sz="1600" dirty="0" smtClean="0"/>
              <a:t>Services</a:t>
            </a:r>
            <a:endParaRPr lang="en-US" sz="1600" dirty="0"/>
          </a:p>
        </p:txBody>
      </p:sp>
      <p:sp>
        <p:nvSpPr>
          <p:cNvPr id="6" name="TextBox 5"/>
          <p:cNvSpPr txBox="1"/>
          <p:nvPr/>
        </p:nvSpPr>
        <p:spPr>
          <a:xfrm>
            <a:off x="4724400" y="2057399"/>
            <a:ext cx="1691640" cy="685800"/>
          </a:xfrm>
          <a:prstGeom prst="rect">
            <a:avLst/>
          </a:prstGeom>
          <a:solidFill>
            <a:schemeClr val="accent3">
              <a:lumMod val="60000"/>
              <a:lumOff val="40000"/>
            </a:schemeClr>
          </a:solidFill>
        </p:spPr>
        <p:txBody>
          <a:bodyPr wrap="square" rtlCol="0">
            <a:spAutoFit/>
          </a:bodyPr>
          <a:lstStyle/>
          <a:p>
            <a:pPr algn="ctr"/>
            <a:r>
              <a:rPr lang="en-US" sz="1600" dirty="0" smtClean="0"/>
              <a:t>Mental Health Services</a:t>
            </a:r>
            <a:endParaRPr lang="en-US" sz="1600" dirty="0"/>
          </a:p>
        </p:txBody>
      </p:sp>
      <p:sp>
        <p:nvSpPr>
          <p:cNvPr id="7" name="TextBox 6"/>
          <p:cNvSpPr txBox="1"/>
          <p:nvPr/>
        </p:nvSpPr>
        <p:spPr>
          <a:xfrm>
            <a:off x="6705600" y="2057399"/>
            <a:ext cx="1691640" cy="685800"/>
          </a:xfrm>
          <a:prstGeom prst="rect">
            <a:avLst/>
          </a:prstGeom>
          <a:solidFill>
            <a:schemeClr val="accent3">
              <a:lumMod val="75000"/>
            </a:schemeClr>
          </a:solidFill>
        </p:spPr>
        <p:txBody>
          <a:bodyPr wrap="square" rtlCol="0">
            <a:spAutoFit/>
          </a:bodyPr>
          <a:lstStyle/>
          <a:p>
            <a:pPr algn="ctr"/>
            <a:r>
              <a:rPr lang="en-US" sz="1600" dirty="0" smtClean="0"/>
              <a:t>Community Services</a:t>
            </a:r>
            <a:endParaRPr lang="en-US" sz="1600" dirty="0"/>
          </a:p>
        </p:txBody>
      </p:sp>
      <p:sp>
        <p:nvSpPr>
          <p:cNvPr id="10" name="TextBox 9"/>
          <p:cNvSpPr txBox="1"/>
          <p:nvPr/>
        </p:nvSpPr>
        <p:spPr>
          <a:xfrm>
            <a:off x="2743200" y="2057400"/>
            <a:ext cx="1691640" cy="685800"/>
          </a:xfrm>
          <a:prstGeom prst="rect">
            <a:avLst/>
          </a:prstGeom>
          <a:solidFill>
            <a:schemeClr val="accent3">
              <a:lumMod val="40000"/>
              <a:lumOff val="60000"/>
            </a:schemeClr>
          </a:solidFill>
        </p:spPr>
        <p:txBody>
          <a:bodyPr wrap="square" rtlCol="0">
            <a:spAutoFit/>
          </a:bodyPr>
          <a:lstStyle/>
          <a:p>
            <a:pPr algn="ctr"/>
            <a:r>
              <a:rPr lang="en-US" sz="1600" dirty="0" smtClean="0"/>
              <a:t>Pregnancy &amp; Adoption Services</a:t>
            </a:r>
            <a:endParaRPr lang="en-US" sz="1600" dirty="0"/>
          </a:p>
        </p:txBody>
      </p:sp>
      <p:pic>
        <p:nvPicPr>
          <p:cNvPr id="8"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pic>
        <p:nvPicPr>
          <p:cNvPr id="11"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sp>
        <p:nvSpPr>
          <p:cNvPr id="12" name="Action Button: Return 11">
            <a:hlinkClick r:id="" action="ppaction://hlinkshowjump?jump=lastslideviewed" highlightClick="1"/>
          </p:cNvPr>
          <p:cNvSpPr/>
          <p:nvPr/>
        </p:nvSpPr>
        <p:spPr>
          <a:xfrm>
            <a:off x="8153400" y="0"/>
            <a:ext cx="990600" cy="6096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Click here to return to previous slide</a:t>
            </a:r>
            <a:endParaRPr lang="en-US" sz="900" b="1" dirty="0"/>
          </a:p>
        </p:txBody>
      </p:sp>
      <p:sp>
        <p:nvSpPr>
          <p:cNvPr id="13" name="TextBox 12"/>
          <p:cNvSpPr txBox="1"/>
          <p:nvPr/>
        </p:nvSpPr>
        <p:spPr>
          <a:xfrm>
            <a:off x="5410200" y="5486400"/>
            <a:ext cx="1728216" cy="1200329"/>
          </a:xfrm>
          <a:prstGeom prst="rect">
            <a:avLst/>
          </a:prstGeom>
          <a:noFill/>
          <a:ln>
            <a:solidFill>
              <a:schemeClr val="tx1"/>
            </a:solidFill>
          </a:ln>
        </p:spPr>
        <p:txBody>
          <a:bodyPr wrap="square" rtlCol="0">
            <a:spAutoFit/>
          </a:bodyPr>
          <a:lstStyle/>
          <a:p>
            <a:pPr algn="ctr">
              <a:spcBef>
                <a:spcPts val="0"/>
              </a:spcBef>
              <a:buNone/>
            </a:pPr>
            <a:r>
              <a:rPr lang="en-US" sz="1200" dirty="0" smtClean="0"/>
              <a:t>Meet…</a:t>
            </a:r>
          </a:p>
          <a:p>
            <a:pPr algn="ctr">
              <a:spcBef>
                <a:spcPts val="0"/>
              </a:spcBef>
              <a:buNone/>
            </a:pPr>
            <a:r>
              <a:rPr lang="en-US" sz="1200" b="1" dirty="0" smtClean="0"/>
              <a:t>Mark Casper</a:t>
            </a:r>
          </a:p>
          <a:p>
            <a:pPr algn="ctr">
              <a:spcBef>
                <a:spcPts val="0"/>
              </a:spcBef>
              <a:buNone/>
            </a:pPr>
            <a:r>
              <a:rPr lang="en-US" sz="1200" dirty="0" smtClean="0"/>
              <a:t>Agency Director</a:t>
            </a:r>
          </a:p>
          <a:p>
            <a:pPr algn="ctr">
              <a:spcBef>
                <a:spcPts val="0"/>
              </a:spcBef>
              <a:buNone/>
            </a:pPr>
            <a:r>
              <a:rPr lang="en-US" sz="1200" dirty="0" smtClean="0"/>
              <a:t>Catholic Charities of</a:t>
            </a:r>
          </a:p>
          <a:p>
            <a:pPr algn="ctr">
              <a:spcBef>
                <a:spcPts val="0"/>
              </a:spcBef>
              <a:buNone/>
            </a:pPr>
            <a:r>
              <a:rPr lang="en-US" sz="1200" dirty="0" smtClean="0"/>
              <a:t>New Albany-St. Elizabeth</a:t>
            </a:r>
          </a:p>
          <a:p>
            <a:pPr algn="ctr">
              <a:spcBef>
                <a:spcPts val="0"/>
              </a:spcBef>
              <a:buNone/>
            </a:pPr>
            <a:r>
              <a:rPr lang="en-US" sz="1200" dirty="0" smtClean="0"/>
              <a:t>[insert photo]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1500"/>
                                  </p:stCondLst>
                                  <p:childTnLst>
                                    <p:set>
                                      <p:cBhvr>
                                        <p:cTn id="9" dur="1" fill="hold">
                                          <p:stCondLst>
                                            <p:cond delay="0"/>
                                          </p:stCondLst>
                                        </p:cTn>
                                        <p:tgtEl>
                                          <p:spTgt spid="5"/>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1000"/>
                                  </p:stCondLst>
                                  <p:childTnLst>
                                    <p:set>
                                      <p:cBhvr>
                                        <p:cTn id="12" dur="1" fill="hold">
                                          <p:stCondLst>
                                            <p:cond delay="0"/>
                                          </p:stCondLst>
                                        </p:cTn>
                                        <p:tgtEl>
                                          <p:spTgt spid="10"/>
                                        </p:tgtEl>
                                        <p:attrNameLst>
                                          <p:attrName>style.visibility</p:attrName>
                                        </p:attrNameLst>
                                      </p:cBhvr>
                                      <p:to>
                                        <p:strVal val="visible"/>
                                      </p:to>
                                    </p:set>
                                  </p:childTnLst>
                                </p:cTn>
                              </p:par>
                            </p:childTnLst>
                          </p:cTn>
                        </p:par>
                        <p:par>
                          <p:cTn id="13" fill="hold">
                            <p:stCondLst>
                              <p:cond delay="3000"/>
                            </p:stCondLst>
                            <p:childTnLst>
                              <p:par>
                                <p:cTn id="14" presetID="1" presetClass="entr" presetSubtype="0" fill="hold" grpId="0" nodeType="afterEffect">
                                  <p:stCondLst>
                                    <p:cond delay="1000"/>
                                  </p:stCondLst>
                                  <p:childTnLst>
                                    <p:set>
                                      <p:cBhvr>
                                        <p:cTn id="15" dur="1" fill="hold">
                                          <p:stCondLst>
                                            <p:cond delay="0"/>
                                          </p:stCondLst>
                                        </p:cTn>
                                        <p:tgtEl>
                                          <p:spTgt spid="6"/>
                                        </p:tgtEl>
                                        <p:attrNameLst>
                                          <p:attrName>style.visibility</p:attrName>
                                        </p:attrNameLst>
                                      </p:cBhvr>
                                      <p:to>
                                        <p:strVal val="visible"/>
                                      </p:to>
                                    </p:set>
                                  </p:childTnLst>
                                </p:cTn>
                              </p:par>
                            </p:childTnLst>
                          </p:cTn>
                        </p:par>
                        <p:par>
                          <p:cTn id="16" fill="hold">
                            <p:stCondLst>
                              <p:cond delay="4000"/>
                            </p:stCondLst>
                            <p:childTnLst>
                              <p:par>
                                <p:cTn id="17" presetID="1" presetClass="entr" presetSubtype="0" fill="hold" grpId="0" nodeType="afterEffect">
                                  <p:stCondLst>
                                    <p:cond delay="1000"/>
                                  </p:stCondLst>
                                  <p:childTnLst>
                                    <p:set>
                                      <p:cBhvr>
                                        <p:cTn id="18" dur="1" fill="hold">
                                          <p:stCondLst>
                                            <p:cond delay="0"/>
                                          </p:stCondLst>
                                        </p:cTn>
                                        <p:tgtEl>
                                          <p:spTgt spid="7"/>
                                        </p:tgtEl>
                                        <p:attrNameLst>
                                          <p:attrName>style.visibility</p:attrName>
                                        </p:attrNameLst>
                                      </p:cBhvr>
                                      <p:to>
                                        <p:strVal val="visible"/>
                                      </p:to>
                                    </p:set>
                                  </p:childTnLst>
                                </p:cTn>
                              </p:par>
                            </p:childTnLst>
                          </p:cTn>
                        </p:par>
                        <p:par>
                          <p:cTn id="19" fill="hold">
                            <p:stCondLst>
                              <p:cond delay="5000"/>
                            </p:stCondLst>
                            <p:childTnLst>
                              <p:par>
                                <p:cTn id="20" presetID="1" presetClass="entr" presetSubtype="0" fill="hold" nodeType="afterEffect">
                                  <p:stCondLst>
                                    <p:cond delay="100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par>
                          <p:cTn id="22" fill="hold">
                            <p:stCondLst>
                              <p:cond delay="6000"/>
                            </p:stCondLst>
                            <p:childTnLst>
                              <p:par>
                                <p:cTn id="23" presetID="1" presetClass="entr" presetSubtype="0" fill="hold" nodeType="afterEffect">
                                  <p:stCondLst>
                                    <p:cond delay="1200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par>
                          <p:cTn id="25" fill="hold">
                            <p:stCondLst>
                              <p:cond delay="18000"/>
                            </p:stCondLst>
                            <p:childTnLst>
                              <p:par>
                                <p:cTn id="26" presetID="1" presetClass="entr" presetSubtype="0" fill="hold" nodeType="afterEffect">
                                  <p:stCondLst>
                                    <p:cond delay="1500"/>
                                  </p:stCondLst>
                                  <p:childTnLst>
                                    <p:set>
                                      <p:cBhvr>
                                        <p:cTn id="27" dur="1" fill="hold">
                                          <p:stCondLst>
                                            <p:cond delay="0"/>
                                          </p:stCondLst>
                                        </p:cTn>
                                        <p:tgtEl>
                                          <p:spTgt spid="3">
                                            <p:txEl>
                                              <p:pRg st="9" end="9"/>
                                            </p:txEl>
                                          </p:spTgt>
                                        </p:tgtEl>
                                        <p:attrNameLst>
                                          <p:attrName>style.visibility</p:attrName>
                                        </p:attrNameLst>
                                      </p:cBhvr>
                                      <p:to>
                                        <p:strVal val="visible"/>
                                      </p:to>
                                    </p:set>
                                  </p:childTnLst>
                                </p:cTn>
                              </p:par>
                              <p:par>
                                <p:cTn id="28" presetID="1" presetClass="entr" presetSubtype="0" fill="hold" grpId="0" nodeType="withEffect">
                                  <p:stCondLst>
                                    <p:cond delay="1500"/>
                                  </p:stCondLst>
                                  <p:childTnLst>
                                    <p:set>
                                      <p:cBhvr>
                                        <p:cTn id="2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Catholic Charities in Tell City</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1800" dirty="0" smtClean="0"/>
              <a:t>The services we provide include:</a:t>
            </a:r>
          </a:p>
          <a:p>
            <a:pPr>
              <a:buNone/>
            </a:pPr>
            <a:endParaRPr lang="en-US" sz="1800" dirty="0" smtClean="0"/>
          </a:p>
          <a:p>
            <a:endParaRPr lang="en-US" sz="1800" dirty="0" smtClean="0"/>
          </a:p>
          <a:p>
            <a:endParaRPr lang="en-US" sz="1800" dirty="0" smtClean="0"/>
          </a:p>
          <a:p>
            <a:pPr marL="0">
              <a:buNone/>
            </a:pPr>
            <a:r>
              <a:rPr lang="en-US" sz="1800" dirty="0" smtClean="0"/>
              <a:t>Our community services provide a food pantry for the hungry, a weekly hot meal program, and a winter coat program that collects coats and blankets from the community. We connect individuals to a local banker for basic budgeting classes to hopefully raise them out of poverty. We have a bereavement ministry that includes a collection of books, tapes, and readings for anyone in need, along with occasional support groups. Our crisis assistance program provides financial assistance for such things as rent and transportation and our hotline provides support for women in crisis pregnancy situations. Our referral services help connect those in need navigate through different area agencies to find the help they need. </a:t>
            </a:r>
          </a:p>
          <a:p>
            <a:pPr>
              <a:buNone/>
            </a:pPr>
            <a:endParaRPr lang="en-US" sz="1800" dirty="0" smtClean="0"/>
          </a:p>
          <a:p>
            <a:pPr marL="0">
              <a:buNone/>
            </a:pPr>
            <a:r>
              <a:rPr lang="en-US" sz="1800" dirty="0" smtClean="0"/>
              <a:t>For more information, please visit Catholic Charities in Tell City’s </a:t>
            </a:r>
            <a:r>
              <a:rPr lang="en-US" sz="1800" u="sng" dirty="0" smtClean="0">
                <a:solidFill>
                  <a:srgbClr val="0033CC"/>
                </a:solidFill>
                <a:hlinkClick r:id="rId2"/>
              </a:rPr>
              <a:t>website</a:t>
            </a:r>
            <a:r>
              <a:rPr lang="en-US" sz="1800" dirty="0" smtClean="0"/>
              <a:t>.</a:t>
            </a:r>
          </a:p>
          <a:p>
            <a:pPr>
              <a:buNone/>
            </a:pPr>
            <a:endParaRPr lang="en-US" sz="1800" dirty="0" smtClean="0"/>
          </a:p>
          <a:p>
            <a:pPr>
              <a:buNone/>
            </a:pPr>
            <a:r>
              <a:rPr lang="en-US" sz="1800" dirty="0" smtClean="0"/>
              <a:t>[Add in image of CC Indianapolis]</a:t>
            </a:r>
          </a:p>
          <a:p>
            <a:pPr>
              <a:buNone/>
            </a:pPr>
            <a:endParaRPr lang="en-US" sz="1800" dirty="0"/>
          </a:p>
        </p:txBody>
      </p:sp>
      <p:sp>
        <p:nvSpPr>
          <p:cNvPr id="5" name="TextBox 4"/>
          <p:cNvSpPr txBox="1"/>
          <p:nvPr/>
        </p:nvSpPr>
        <p:spPr>
          <a:xfrm>
            <a:off x="685800" y="2057399"/>
            <a:ext cx="1691640" cy="584775"/>
          </a:xfrm>
          <a:prstGeom prst="rect">
            <a:avLst/>
          </a:prstGeom>
          <a:solidFill>
            <a:schemeClr val="accent4">
              <a:lumMod val="20000"/>
              <a:lumOff val="80000"/>
            </a:schemeClr>
          </a:solidFill>
        </p:spPr>
        <p:txBody>
          <a:bodyPr wrap="square" rtlCol="0">
            <a:spAutoFit/>
          </a:bodyPr>
          <a:lstStyle/>
          <a:p>
            <a:pPr algn="ctr"/>
            <a:r>
              <a:rPr lang="en-US" sz="1600" dirty="0" smtClean="0"/>
              <a:t>Community </a:t>
            </a:r>
          </a:p>
          <a:p>
            <a:pPr algn="ctr"/>
            <a:r>
              <a:rPr lang="en-US" sz="1600" dirty="0" smtClean="0"/>
              <a:t>Services</a:t>
            </a:r>
            <a:endParaRPr lang="en-US" sz="1600" dirty="0"/>
          </a:p>
        </p:txBody>
      </p:sp>
      <p:sp>
        <p:nvSpPr>
          <p:cNvPr id="6" name="TextBox 5"/>
          <p:cNvSpPr txBox="1"/>
          <p:nvPr/>
        </p:nvSpPr>
        <p:spPr>
          <a:xfrm>
            <a:off x="4724400" y="2057400"/>
            <a:ext cx="1691640" cy="584775"/>
          </a:xfrm>
          <a:prstGeom prst="rect">
            <a:avLst/>
          </a:prstGeom>
          <a:solidFill>
            <a:schemeClr val="accent4">
              <a:lumMod val="60000"/>
              <a:lumOff val="40000"/>
            </a:schemeClr>
          </a:solidFill>
        </p:spPr>
        <p:txBody>
          <a:bodyPr wrap="square" rtlCol="0">
            <a:spAutoFit/>
          </a:bodyPr>
          <a:lstStyle/>
          <a:p>
            <a:pPr algn="ctr"/>
            <a:r>
              <a:rPr lang="en-US" sz="1600" dirty="0" smtClean="0"/>
              <a:t>Bereavement &amp; Crisis Services</a:t>
            </a:r>
            <a:endParaRPr lang="en-US" sz="1600" dirty="0"/>
          </a:p>
        </p:txBody>
      </p:sp>
      <p:sp>
        <p:nvSpPr>
          <p:cNvPr id="7" name="TextBox 6"/>
          <p:cNvSpPr txBox="1"/>
          <p:nvPr/>
        </p:nvSpPr>
        <p:spPr>
          <a:xfrm>
            <a:off x="6705600" y="2057399"/>
            <a:ext cx="1691640" cy="584775"/>
          </a:xfrm>
          <a:prstGeom prst="rect">
            <a:avLst/>
          </a:prstGeom>
          <a:solidFill>
            <a:schemeClr val="accent4">
              <a:lumMod val="75000"/>
            </a:schemeClr>
          </a:solidFill>
        </p:spPr>
        <p:txBody>
          <a:bodyPr wrap="square" rtlCol="0">
            <a:spAutoFit/>
          </a:bodyPr>
          <a:lstStyle/>
          <a:p>
            <a:pPr algn="ctr"/>
            <a:r>
              <a:rPr lang="en-US" sz="1600" dirty="0" smtClean="0"/>
              <a:t>Referral</a:t>
            </a:r>
          </a:p>
          <a:p>
            <a:pPr algn="ctr"/>
            <a:r>
              <a:rPr lang="en-US" sz="1600" dirty="0" smtClean="0"/>
              <a:t> Services</a:t>
            </a:r>
            <a:endParaRPr lang="en-US" sz="1600" dirty="0"/>
          </a:p>
        </p:txBody>
      </p:sp>
      <p:sp>
        <p:nvSpPr>
          <p:cNvPr id="10" name="TextBox 9"/>
          <p:cNvSpPr txBox="1"/>
          <p:nvPr/>
        </p:nvSpPr>
        <p:spPr>
          <a:xfrm>
            <a:off x="2743200" y="2057400"/>
            <a:ext cx="1691640" cy="584775"/>
          </a:xfrm>
          <a:prstGeom prst="rect">
            <a:avLst/>
          </a:prstGeom>
          <a:solidFill>
            <a:schemeClr val="accent4">
              <a:lumMod val="40000"/>
              <a:lumOff val="60000"/>
            </a:schemeClr>
          </a:solidFill>
        </p:spPr>
        <p:txBody>
          <a:bodyPr wrap="square" rtlCol="0">
            <a:spAutoFit/>
          </a:bodyPr>
          <a:lstStyle/>
          <a:p>
            <a:pPr algn="ctr"/>
            <a:r>
              <a:rPr lang="en-US" sz="1600" dirty="0" smtClean="0"/>
              <a:t>Budgeting </a:t>
            </a:r>
          </a:p>
          <a:p>
            <a:pPr algn="ctr"/>
            <a:r>
              <a:rPr lang="en-US" sz="1600" dirty="0" smtClean="0"/>
              <a:t>Classes</a:t>
            </a:r>
            <a:endParaRPr lang="en-US" sz="1600" dirty="0"/>
          </a:p>
        </p:txBody>
      </p:sp>
      <p:pic>
        <p:nvPicPr>
          <p:cNvPr id="8"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pic>
        <p:nvPicPr>
          <p:cNvPr id="11"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sp>
        <p:nvSpPr>
          <p:cNvPr id="12" name="Action Button: Return 11">
            <a:hlinkClick r:id="" action="ppaction://hlinkshowjump?jump=lastslideviewed" highlightClick="1"/>
          </p:cNvPr>
          <p:cNvSpPr/>
          <p:nvPr/>
        </p:nvSpPr>
        <p:spPr>
          <a:xfrm>
            <a:off x="8153400" y="0"/>
            <a:ext cx="990600" cy="6096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Click here to return to previous slide</a:t>
            </a:r>
            <a:endParaRPr lang="en-US" sz="900" b="1" dirty="0"/>
          </a:p>
        </p:txBody>
      </p:sp>
      <p:sp>
        <p:nvSpPr>
          <p:cNvPr id="13" name="TextBox 12"/>
          <p:cNvSpPr txBox="1"/>
          <p:nvPr/>
        </p:nvSpPr>
        <p:spPr>
          <a:xfrm>
            <a:off x="5181600" y="5410200"/>
            <a:ext cx="1728216" cy="1200329"/>
          </a:xfrm>
          <a:prstGeom prst="rect">
            <a:avLst/>
          </a:prstGeom>
          <a:noFill/>
          <a:ln>
            <a:solidFill>
              <a:schemeClr val="tx1"/>
            </a:solidFill>
          </a:ln>
        </p:spPr>
        <p:txBody>
          <a:bodyPr wrap="square" rtlCol="0">
            <a:spAutoFit/>
          </a:bodyPr>
          <a:lstStyle/>
          <a:p>
            <a:pPr algn="ctr">
              <a:spcBef>
                <a:spcPts val="0"/>
              </a:spcBef>
              <a:buNone/>
            </a:pPr>
            <a:r>
              <a:rPr lang="en-US" sz="1200" dirty="0" smtClean="0"/>
              <a:t>Meet…</a:t>
            </a:r>
          </a:p>
          <a:p>
            <a:pPr algn="ctr">
              <a:spcBef>
                <a:spcPts val="0"/>
              </a:spcBef>
              <a:buNone/>
            </a:pPr>
            <a:r>
              <a:rPr lang="en-US" sz="1200" b="1" dirty="0" smtClean="0"/>
              <a:t>Joan Hess</a:t>
            </a:r>
          </a:p>
          <a:p>
            <a:pPr algn="ctr">
              <a:spcBef>
                <a:spcPts val="0"/>
              </a:spcBef>
              <a:buNone/>
            </a:pPr>
            <a:r>
              <a:rPr lang="en-US" sz="1200" dirty="0" smtClean="0"/>
              <a:t>Agency Director</a:t>
            </a:r>
          </a:p>
          <a:p>
            <a:pPr algn="ctr">
              <a:spcBef>
                <a:spcPts val="0"/>
              </a:spcBef>
              <a:buNone/>
            </a:pPr>
            <a:r>
              <a:rPr lang="en-US" sz="1200" dirty="0" smtClean="0"/>
              <a:t>Catholic Charities of</a:t>
            </a:r>
          </a:p>
          <a:p>
            <a:pPr algn="ctr">
              <a:spcBef>
                <a:spcPts val="0"/>
              </a:spcBef>
              <a:buNone/>
            </a:pPr>
            <a:r>
              <a:rPr lang="en-US" sz="1200" dirty="0" smtClean="0"/>
              <a:t>Tell City</a:t>
            </a:r>
          </a:p>
          <a:p>
            <a:pPr algn="ctr">
              <a:spcBef>
                <a:spcPts val="0"/>
              </a:spcBef>
              <a:buNone/>
            </a:pPr>
            <a:r>
              <a:rPr lang="en-US" sz="1200" dirty="0" smtClean="0"/>
              <a:t>[insert photo]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1500"/>
                                  </p:stCondLst>
                                  <p:childTnLst>
                                    <p:set>
                                      <p:cBhvr>
                                        <p:cTn id="9" dur="1" fill="hold">
                                          <p:stCondLst>
                                            <p:cond delay="0"/>
                                          </p:stCondLst>
                                        </p:cTn>
                                        <p:tgtEl>
                                          <p:spTgt spid="5"/>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1000"/>
                                  </p:stCondLst>
                                  <p:childTnLst>
                                    <p:set>
                                      <p:cBhvr>
                                        <p:cTn id="12" dur="1" fill="hold">
                                          <p:stCondLst>
                                            <p:cond delay="0"/>
                                          </p:stCondLst>
                                        </p:cTn>
                                        <p:tgtEl>
                                          <p:spTgt spid="10"/>
                                        </p:tgtEl>
                                        <p:attrNameLst>
                                          <p:attrName>style.visibility</p:attrName>
                                        </p:attrNameLst>
                                      </p:cBhvr>
                                      <p:to>
                                        <p:strVal val="visible"/>
                                      </p:to>
                                    </p:set>
                                  </p:childTnLst>
                                </p:cTn>
                              </p:par>
                            </p:childTnLst>
                          </p:cTn>
                        </p:par>
                        <p:par>
                          <p:cTn id="13" fill="hold">
                            <p:stCondLst>
                              <p:cond delay="3000"/>
                            </p:stCondLst>
                            <p:childTnLst>
                              <p:par>
                                <p:cTn id="14" presetID="1" presetClass="entr" presetSubtype="0" fill="hold" grpId="0" nodeType="afterEffect">
                                  <p:stCondLst>
                                    <p:cond delay="1000"/>
                                  </p:stCondLst>
                                  <p:childTnLst>
                                    <p:set>
                                      <p:cBhvr>
                                        <p:cTn id="15" dur="1" fill="hold">
                                          <p:stCondLst>
                                            <p:cond delay="0"/>
                                          </p:stCondLst>
                                        </p:cTn>
                                        <p:tgtEl>
                                          <p:spTgt spid="6"/>
                                        </p:tgtEl>
                                        <p:attrNameLst>
                                          <p:attrName>style.visibility</p:attrName>
                                        </p:attrNameLst>
                                      </p:cBhvr>
                                      <p:to>
                                        <p:strVal val="visible"/>
                                      </p:to>
                                    </p:set>
                                  </p:childTnLst>
                                </p:cTn>
                              </p:par>
                            </p:childTnLst>
                          </p:cTn>
                        </p:par>
                        <p:par>
                          <p:cTn id="16" fill="hold">
                            <p:stCondLst>
                              <p:cond delay="4000"/>
                            </p:stCondLst>
                            <p:childTnLst>
                              <p:par>
                                <p:cTn id="17" presetID="1" presetClass="entr" presetSubtype="0" fill="hold" grpId="0" nodeType="afterEffect">
                                  <p:stCondLst>
                                    <p:cond delay="1000"/>
                                  </p:stCondLst>
                                  <p:childTnLst>
                                    <p:set>
                                      <p:cBhvr>
                                        <p:cTn id="18" dur="1" fill="hold">
                                          <p:stCondLst>
                                            <p:cond delay="0"/>
                                          </p:stCondLst>
                                        </p:cTn>
                                        <p:tgtEl>
                                          <p:spTgt spid="7"/>
                                        </p:tgtEl>
                                        <p:attrNameLst>
                                          <p:attrName>style.visibility</p:attrName>
                                        </p:attrNameLst>
                                      </p:cBhvr>
                                      <p:to>
                                        <p:strVal val="visible"/>
                                      </p:to>
                                    </p:set>
                                  </p:childTnLst>
                                </p:cTn>
                              </p:par>
                            </p:childTnLst>
                          </p:cTn>
                        </p:par>
                        <p:par>
                          <p:cTn id="19" fill="hold">
                            <p:stCondLst>
                              <p:cond delay="5000"/>
                            </p:stCondLst>
                            <p:childTnLst>
                              <p:par>
                                <p:cTn id="20" presetID="1" presetClass="entr" presetSubtype="0" fill="hold" nodeType="afterEffect">
                                  <p:stCondLst>
                                    <p:cond delay="100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par>
                          <p:cTn id="22" fill="hold">
                            <p:stCondLst>
                              <p:cond delay="6000"/>
                            </p:stCondLst>
                            <p:childTnLst>
                              <p:par>
                                <p:cTn id="23" presetID="1" presetClass="entr" presetSubtype="0" fill="hold" nodeType="afterEffect">
                                  <p:stCondLst>
                                    <p:cond delay="2000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par>
                          <p:cTn id="25" fill="hold">
                            <p:stCondLst>
                              <p:cond delay="26000"/>
                            </p:stCondLst>
                            <p:childTnLst>
                              <p:par>
                                <p:cTn id="26" presetID="1" presetClass="entr" presetSubtype="0" fill="hold" nodeType="afterEffect">
                                  <p:stCondLst>
                                    <p:cond delay="1500"/>
                                  </p:stCondLst>
                                  <p:childTnLst>
                                    <p:set>
                                      <p:cBhvr>
                                        <p:cTn id="27" dur="1" fill="hold">
                                          <p:stCondLst>
                                            <p:cond delay="0"/>
                                          </p:stCondLst>
                                        </p:cTn>
                                        <p:tgtEl>
                                          <p:spTgt spid="3">
                                            <p:txEl>
                                              <p:pRg st="8" end="8"/>
                                            </p:txEl>
                                          </p:spTgt>
                                        </p:tgtEl>
                                        <p:attrNameLst>
                                          <p:attrName>style.visibility</p:attrName>
                                        </p:attrNameLst>
                                      </p:cBhvr>
                                      <p:to>
                                        <p:strVal val="visible"/>
                                      </p:to>
                                    </p:set>
                                  </p:childTnLst>
                                </p:cTn>
                              </p:par>
                              <p:par>
                                <p:cTn id="28" presetID="1" presetClass="entr" presetSubtype="0" fill="hold" grpId="0" nodeType="withEffect">
                                  <p:stCondLst>
                                    <p:cond delay="1500"/>
                                  </p:stCondLst>
                                  <p:childTnLst>
                                    <p:set>
                                      <p:cBhvr>
                                        <p:cTn id="2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The objectives of this training are…</a:t>
            </a:r>
          </a:p>
          <a:p>
            <a:r>
              <a:rPr lang="en-US" dirty="0" smtClean="0"/>
              <a:t>Introduce the mission, values, history, and services</a:t>
            </a:r>
          </a:p>
          <a:p>
            <a:r>
              <a:rPr lang="en-US" dirty="0" smtClean="0"/>
              <a:t>Review examples on how current employees have applied the mission and values</a:t>
            </a:r>
          </a:p>
          <a:p>
            <a:r>
              <a:rPr lang="en-US" dirty="0" smtClean="0"/>
              <a:t>Become familiar with the different Catholic Charities</a:t>
            </a:r>
          </a:p>
          <a:p>
            <a:r>
              <a:rPr lang="en-US" dirty="0" smtClean="0"/>
              <a:t>Know where to go for additional information</a:t>
            </a:r>
          </a:p>
          <a:p>
            <a:pPr>
              <a:buNone/>
            </a:pPr>
            <a:endParaRPr lang="en-US" dirty="0" smtClean="0"/>
          </a:p>
          <a:p>
            <a:pPr marL="0">
              <a:buNone/>
            </a:pPr>
            <a:r>
              <a:rPr lang="en-US" dirty="0" smtClean="0"/>
              <a:t>This training is divided into 2 modules. You can complete both of the modules now, or just complete one of them. The modules are divided into…</a:t>
            </a:r>
          </a:p>
          <a:p>
            <a:pPr marL="800100" lvl="2"/>
            <a:r>
              <a:rPr lang="en-US" sz="3100" b="1" dirty="0" smtClean="0"/>
              <a:t>Module 1</a:t>
            </a:r>
            <a:r>
              <a:rPr lang="en-US" sz="3100" dirty="0" smtClean="0"/>
              <a:t>: Introduction to Mission, Values, and History (approximately 15 minutes)</a:t>
            </a:r>
          </a:p>
          <a:p>
            <a:pPr marL="800100" lvl="2"/>
            <a:r>
              <a:rPr lang="en-US" sz="3100" b="1" dirty="0" smtClean="0"/>
              <a:t>Module 2</a:t>
            </a:r>
            <a:r>
              <a:rPr lang="en-US" sz="3100" dirty="0" smtClean="0"/>
              <a:t>: Introduction to Services, To-do task, and Additional Resources (approximately 20 minutes)</a:t>
            </a:r>
          </a:p>
        </p:txBody>
      </p:sp>
      <p:pic>
        <p:nvPicPr>
          <p:cNvPr id="4"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pic>
        <p:nvPicPr>
          <p:cNvPr id="5"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sp>
        <p:nvSpPr>
          <p:cNvPr id="6" name="TextBox 5"/>
          <p:cNvSpPr txBox="1"/>
          <p:nvPr/>
        </p:nvSpPr>
        <p:spPr>
          <a:xfrm>
            <a:off x="3505200" y="6172200"/>
            <a:ext cx="1905000" cy="369332"/>
          </a:xfrm>
          <a:prstGeom prst="rect">
            <a:avLst/>
          </a:prstGeom>
          <a:noFill/>
        </p:spPr>
        <p:txBody>
          <a:bodyPr wrap="square" rtlCol="0">
            <a:spAutoFit/>
          </a:bodyPr>
          <a:lstStyle/>
          <a:p>
            <a:r>
              <a:rPr lang="en-US" dirty="0" smtClean="0">
                <a:hlinkClick r:id="rId5" action="ppaction://hlinksldjump"/>
              </a:rPr>
              <a:t>Click to continue</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20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nodeType="afterEffect">
                                  <p:stCondLst>
                                    <p:cond delay="20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4500"/>
                            </p:stCondLst>
                            <p:childTnLst>
                              <p:par>
                                <p:cTn id="14" presetID="1" presetClass="entr" presetSubtype="0" fill="hold" nodeType="afterEffect">
                                  <p:stCondLst>
                                    <p:cond delay="300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nodeType="afterEffect">
                                  <p:stCondLst>
                                    <p:cond delay="300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10500"/>
                            </p:stCondLst>
                            <p:childTnLst>
                              <p:par>
                                <p:cTn id="20" presetID="1" presetClass="entr" presetSubtype="0" fill="hold" nodeType="afterEffect">
                                  <p:stCondLst>
                                    <p:cond delay="3500"/>
                                  </p:stCondLst>
                                  <p:childTnLst>
                                    <p:set>
                                      <p:cBhvr>
                                        <p:cTn id="21" dur="1" fill="hold">
                                          <p:stCondLst>
                                            <p:cond delay="0"/>
                                          </p:stCondLst>
                                        </p:cTn>
                                        <p:tgtEl>
                                          <p:spTgt spid="3">
                                            <p:txEl>
                                              <p:pRg st="6" end="6"/>
                                            </p:txEl>
                                          </p:spTgt>
                                        </p:tgtEl>
                                        <p:attrNameLst>
                                          <p:attrName>style.visibility</p:attrName>
                                        </p:attrNameLst>
                                      </p:cBhvr>
                                      <p:to>
                                        <p:strVal val="visible"/>
                                      </p:to>
                                    </p:set>
                                  </p:childTnLst>
                                </p:cTn>
                              </p:par>
                            </p:childTnLst>
                          </p:cTn>
                        </p:par>
                        <p:par>
                          <p:cTn id="22" fill="hold">
                            <p:stCondLst>
                              <p:cond delay="14000"/>
                            </p:stCondLst>
                            <p:childTnLst>
                              <p:par>
                                <p:cTn id="23" presetID="1" presetClass="entr" presetSubtype="0" fill="hold" nodeType="afterEffect">
                                  <p:stCondLst>
                                    <p:cond delay="400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par>
                          <p:cTn id="25" fill="hold">
                            <p:stCondLst>
                              <p:cond delay="18000"/>
                            </p:stCondLst>
                            <p:childTnLst>
                              <p:par>
                                <p:cTn id="26" presetID="1" presetClass="entr" presetSubtype="0" fill="hold" nodeType="afterEffect">
                                  <p:stCondLst>
                                    <p:cond delay="3000"/>
                                  </p:stCondLst>
                                  <p:childTnLst>
                                    <p:set>
                                      <p:cBhvr>
                                        <p:cTn id="27" dur="1" fill="hold">
                                          <p:stCondLst>
                                            <p:cond delay="0"/>
                                          </p:stCondLst>
                                        </p:cTn>
                                        <p:tgtEl>
                                          <p:spTgt spid="3">
                                            <p:txEl>
                                              <p:pRg st="8" end="8"/>
                                            </p:txEl>
                                          </p:spTgt>
                                        </p:tgtEl>
                                        <p:attrNameLst>
                                          <p:attrName>style.visibility</p:attrName>
                                        </p:attrNameLst>
                                      </p:cBhvr>
                                      <p:to>
                                        <p:strVal val="visible"/>
                                      </p:to>
                                    </p:set>
                                  </p:childTnLst>
                                </p:cTn>
                              </p:par>
                            </p:childTnLst>
                          </p:cTn>
                        </p:par>
                        <p:par>
                          <p:cTn id="28" fill="hold">
                            <p:stCondLst>
                              <p:cond delay="21000"/>
                            </p:stCondLst>
                            <p:childTnLst>
                              <p:par>
                                <p:cTn id="29" presetID="1" presetClass="entr" presetSubtype="0" fill="hold" grpId="0" nodeType="afterEffect">
                                  <p:stCondLst>
                                    <p:cond delay="200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Catholic Charities in Terre Haute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1800" dirty="0" smtClean="0"/>
              <a:t>The services we provide include:</a:t>
            </a:r>
          </a:p>
          <a:p>
            <a:pPr>
              <a:buNone/>
            </a:pPr>
            <a:endParaRPr lang="en-US" sz="1800" dirty="0" smtClean="0"/>
          </a:p>
          <a:p>
            <a:endParaRPr lang="en-US" sz="1800" dirty="0" smtClean="0"/>
          </a:p>
          <a:p>
            <a:endParaRPr lang="en-US" sz="1800" dirty="0" smtClean="0"/>
          </a:p>
          <a:p>
            <a:pPr marL="0">
              <a:buNone/>
            </a:pPr>
            <a:r>
              <a:rPr lang="en-US" sz="1800" dirty="0" smtClean="0"/>
              <a:t>Our community services include the Christmas store that provides gift assistance to needy families, a household exchange program that provides furniture and household items, and a food bank that is a member of Feeding America which distributes food to soup kitchens, food pantries, and senior and youth centers. The Bethany House is a homeless shelter for single women, families, and single parents with children that provide temporary housing and counseling. The house also includes a soup kitchen that operates 365 days a year. The </a:t>
            </a:r>
            <a:r>
              <a:rPr lang="en-US" sz="1800" dirty="0" err="1" smtClean="0"/>
              <a:t>Ryves</a:t>
            </a:r>
            <a:r>
              <a:rPr lang="en-US" sz="1800" dirty="0" smtClean="0"/>
              <a:t> Youth Center provides programs for children weekday afternoons that includes counseling, tutoring, meals, and activities. The youth center also had a full day pre-school for homeless and at-risk children.</a:t>
            </a:r>
          </a:p>
          <a:p>
            <a:pPr>
              <a:buNone/>
            </a:pPr>
            <a:endParaRPr lang="en-US" sz="1800" dirty="0" smtClean="0"/>
          </a:p>
          <a:p>
            <a:pPr marL="0">
              <a:buNone/>
            </a:pPr>
            <a:r>
              <a:rPr lang="en-US" sz="1800" dirty="0" smtClean="0"/>
              <a:t>For more information, please visit Catholic Charities in Terre Haute’s </a:t>
            </a:r>
            <a:r>
              <a:rPr lang="en-US" sz="1800" u="sng" dirty="0" smtClean="0">
                <a:solidFill>
                  <a:srgbClr val="0033CC"/>
                </a:solidFill>
                <a:hlinkClick r:id="rId2"/>
              </a:rPr>
              <a:t>website</a:t>
            </a:r>
            <a:r>
              <a:rPr lang="en-US" sz="1800" dirty="0" smtClean="0"/>
              <a:t>.</a:t>
            </a:r>
          </a:p>
          <a:p>
            <a:pPr>
              <a:buNone/>
            </a:pPr>
            <a:endParaRPr lang="en-US" sz="1800" dirty="0" smtClean="0"/>
          </a:p>
          <a:p>
            <a:pPr>
              <a:buNone/>
            </a:pPr>
            <a:r>
              <a:rPr lang="en-US" sz="1800" dirty="0" smtClean="0"/>
              <a:t>[Add in image of CC Indianapolis]</a:t>
            </a:r>
          </a:p>
          <a:p>
            <a:pPr>
              <a:buNone/>
            </a:pPr>
            <a:endParaRPr lang="en-US" sz="1800" dirty="0"/>
          </a:p>
        </p:txBody>
      </p:sp>
      <p:sp>
        <p:nvSpPr>
          <p:cNvPr id="5" name="TextBox 4"/>
          <p:cNvSpPr txBox="1"/>
          <p:nvPr/>
        </p:nvSpPr>
        <p:spPr>
          <a:xfrm>
            <a:off x="685800" y="2057399"/>
            <a:ext cx="1691640" cy="584775"/>
          </a:xfrm>
          <a:prstGeom prst="rect">
            <a:avLst/>
          </a:prstGeom>
          <a:solidFill>
            <a:schemeClr val="accent6">
              <a:lumMod val="40000"/>
              <a:lumOff val="60000"/>
            </a:schemeClr>
          </a:solidFill>
        </p:spPr>
        <p:txBody>
          <a:bodyPr wrap="square" rtlCol="0">
            <a:spAutoFit/>
          </a:bodyPr>
          <a:lstStyle/>
          <a:p>
            <a:pPr algn="ctr"/>
            <a:r>
              <a:rPr lang="en-US" sz="1600" dirty="0" smtClean="0"/>
              <a:t>Community </a:t>
            </a:r>
          </a:p>
          <a:p>
            <a:pPr algn="ctr"/>
            <a:r>
              <a:rPr lang="en-US" sz="1600" dirty="0" smtClean="0"/>
              <a:t>Services</a:t>
            </a:r>
            <a:endParaRPr lang="en-US" sz="1600" dirty="0"/>
          </a:p>
        </p:txBody>
      </p:sp>
      <p:sp>
        <p:nvSpPr>
          <p:cNvPr id="6" name="TextBox 5"/>
          <p:cNvSpPr txBox="1"/>
          <p:nvPr/>
        </p:nvSpPr>
        <p:spPr>
          <a:xfrm>
            <a:off x="6324600" y="2057400"/>
            <a:ext cx="1691640" cy="584775"/>
          </a:xfrm>
          <a:prstGeom prst="rect">
            <a:avLst/>
          </a:prstGeom>
          <a:solidFill>
            <a:schemeClr val="accent6">
              <a:lumMod val="75000"/>
            </a:schemeClr>
          </a:solidFill>
        </p:spPr>
        <p:txBody>
          <a:bodyPr wrap="square" rtlCol="0">
            <a:spAutoFit/>
          </a:bodyPr>
          <a:lstStyle/>
          <a:p>
            <a:pPr algn="ctr"/>
            <a:r>
              <a:rPr lang="en-US" sz="1600" dirty="0" err="1" smtClean="0"/>
              <a:t>Ryves</a:t>
            </a:r>
            <a:r>
              <a:rPr lang="en-US" sz="1600" dirty="0" smtClean="0"/>
              <a:t> Youth Center</a:t>
            </a:r>
            <a:endParaRPr lang="en-US" sz="1600" dirty="0"/>
          </a:p>
        </p:txBody>
      </p:sp>
      <p:sp>
        <p:nvSpPr>
          <p:cNvPr id="10" name="TextBox 9"/>
          <p:cNvSpPr txBox="1"/>
          <p:nvPr/>
        </p:nvSpPr>
        <p:spPr>
          <a:xfrm>
            <a:off x="3429000" y="2057400"/>
            <a:ext cx="1691640" cy="584775"/>
          </a:xfrm>
          <a:prstGeom prst="rect">
            <a:avLst/>
          </a:prstGeom>
          <a:solidFill>
            <a:schemeClr val="accent6">
              <a:lumMod val="60000"/>
              <a:lumOff val="40000"/>
            </a:schemeClr>
          </a:solidFill>
        </p:spPr>
        <p:txBody>
          <a:bodyPr wrap="square" rtlCol="0">
            <a:spAutoFit/>
          </a:bodyPr>
          <a:lstStyle/>
          <a:p>
            <a:pPr algn="ctr"/>
            <a:r>
              <a:rPr lang="en-US" sz="1600" dirty="0" smtClean="0"/>
              <a:t>Bethany </a:t>
            </a:r>
          </a:p>
          <a:p>
            <a:pPr algn="ctr"/>
            <a:r>
              <a:rPr lang="en-US" sz="1600" dirty="0" smtClean="0"/>
              <a:t>House</a:t>
            </a:r>
            <a:endParaRPr lang="en-US" sz="1600" dirty="0"/>
          </a:p>
        </p:txBody>
      </p:sp>
      <p:pic>
        <p:nvPicPr>
          <p:cNvPr id="8"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pic>
        <p:nvPicPr>
          <p:cNvPr id="11"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sp>
        <p:nvSpPr>
          <p:cNvPr id="12" name="Action Button: Return 11">
            <a:hlinkClick r:id="" action="ppaction://hlinkshowjump?jump=lastslideviewed" highlightClick="1"/>
          </p:cNvPr>
          <p:cNvSpPr/>
          <p:nvPr/>
        </p:nvSpPr>
        <p:spPr>
          <a:xfrm>
            <a:off x="8153400" y="0"/>
            <a:ext cx="990600" cy="6096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t>Click here to return to previous slide</a:t>
            </a:r>
            <a:endParaRPr lang="en-US" sz="900" b="1" dirty="0"/>
          </a:p>
        </p:txBody>
      </p:sp>
      <p:sp>
        <p:nvSpPr>
          <p:cNvPr id="13" name="TextBox 12"/>
          <p:cNvSpPr txBox="1"/>
          <p:nvPr/>
        </p:nvSpPr>
        <p:spPr>
          <a:xfrm>
            <a:off x="5257800" y="5486400"/>
            <a:ext cx="1728216" cy="1200329"/>
          </a:xfrm>
          <a:prstGeom prst="rect">
            <a:avLst/>
          </a:prstGeom>
          <a:noFill/>
          <a:ln>
            <a:solidFill>
              <a:schemeClr val="tx1"/>
            </a:solidFill>
          </a:ln>
        </p:spPr>
        <p:txBody>
          <a:bodyPr wrap="square" rtlCol="0">
            <a:spAutoFit/>
          </a:bodyPr>
          <a:lstStyle/>
          <a:p>
            <a:pPr algn="ctr">
              <a:spcBef>
                <a:spcPts val="0"/>
              </a:spcBef>
              <a:buNone/>
            </a:pPr>
            <a:r>
              <a:rPr lang="en-US" sz="1200" dirty="0" smtClean="0"/>
              <a:t>Meet…</a:t>
            </a:r>
          </a:p>
          <a:p>
            <a:pPr algn="ctr">
              <a:spcBef>
                <a:spcPts val="0"/>
              </a:spcBef>
              <a:buNone/>
            </a:pPr>
            <a:r>
              <a:rPr lang="en-US" sz="1200" b="1" dirty="0" smtClean="0"/>
              <a:t>John </a:t>
            </a:r>
            <a:r>
              <a:rPr lang="en-US" sz="1200" b="1" dirty="0" err="1" smtClean="0"/>
              <a:t>Etling</a:t>
            </a:r>
            <a:endParaRPr lang="en-US" sz="1200" b="1" dirty="0" smtClean="0"/>
          </a:p>
          <a:p>
            <a:pPr algn="ctr">
              <a:spcBef>
                <a:spcPts val="0"/>
              </a:spcBef>
              <a:buNone/>
            </a:pPr>
            <a:r>
              <a:rPr lang="en-US" sz="1200" dirty="0" smtClean="0"/>
              <a:t>Agency Director</a:t>
            </a:r>
          </a:p>
          <a:p>
            <a:pPr algn="ctr">
              <a:spcBef>
                <a:spcPts val="0"/>
              </a:spcBef>
              <a:buNone/>
            </a:pPr>
            <a:r>
              <a:rPr lang="en-US" sz="1200" dirty="0" smtClean="0"/>
              <a:t>Catholic Charities of Terre Haute</a:t>
            </a:r>
          </a:p>
          <a:p>
            <a:pPr algn="ctr">
              <a:spcBef>
                <a:spcPts val="0"/>
              </a:spcBef>
              <a:buNone/>
            </a:pPr>
            <a:r>
              <a:rPr lang="en-US" sz="1200" dirty="0" smtClean="0"/>
              <a:t>[insert photo]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1500"/>
                                  </p:stCondLst>
                                  <p:childTnLst>
                                    <p:set>
                                      <p:cBhvr>
                                        <p:cTn id="9" dur="1" fill="hold">
                                          <p:stCondLst>
                                            <p:cond delay="0"/>
                                          </p:stCondLst>
                                        </p:cTn>
                                        <p:tgtEl>
                                          <p:spTgt spid="5"/>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1000"/>
                                  </p:stCondLst>
                                  <p:childTnLst>
                                    <p:set>
                                      <p:cBhvr>
                                        <p:cTn id="12" dur="1" fill="hold">
                                          <p:stCondLst>
                                            <p:cond delay="0"/>
                                          </p:stCondLst>
                                        </p:cTn>
                                        <p:tgtEl>
                                          <p:spTgt spid="10"/>
                                        </p:tgtEl>
                                        <p:attrNameLst>
                                          <p:attrName>style.visibility</p:attrName>
                                        </p:attrNameLst>
                                      </p:cBhvr>
                                      <p:to>
                                        <p:strVal val="visible"/>
                                      </p:to>
                                    </p:set>
                                  </p:childTnLst>
                                </p:cTn>
                              </p:par>
                            </p:childTnLst>
                          </p:cTn>
                        </p:par>
                        <p:par>
                          <p:cTn id="13" fill="hold">
                            <p:stCondLst>
                              <p:cond delay="3000"/>
                            </p:stCondLst>
                            <p:childTnLst>
                              <p:par>
                                <p:cTn id="14" presetID="1" presetClass="entr" presetSubtype="0" fill="hold" grpId="0" nodeType="afterEffect">
                                  <p:stCondLst>
                                    <p:cond delay="1000"/>
                                  </p:stCondLst>
                                  <p:childTnLst>
                                    <p:set>
                                      <p:cBhvr>
                                        <p:cTn id="15" dur="1" fill="hold">
                                          <p:stCondLst>
                                            <p:cond delay="0"/>
                                          </p:stCondLst>
                                        </p:cTn>
                                        <p:tgtEl>
                                          <p:spTgt spid="6"/>
                                        </p:tgtEl>
                                        <p:attrNameLst>
                                          <p:attrName>style.visibility</p:attrName>
                                        </p:attrNameLst>
                                      </p:cBhvr>
                                      <p:to>
                                        <p:strVal val="visible"/>
                                      </p:to>
                                    </p:set>
                                  </p:childTnLst>
                                </p:cTn>
                              </p:par>
                            </p:childTnLst>
                          </p:cTn>
                        </p:par>
                        <p:par>
                          <p:cTn id="16" fill="hold">
                            <p:stCondLst>
                              <p:cond delay="4000"/>
                            </p:stCondLst>
                            <p:childTnLst>
                              <p:par>
                                <p:cTn id="17" presetID="1" presetClass="entr" presetSubtype="0" fill="hold" nodeType="afterEffect">
                                  <p:stCondLst>
                                    <p:cond delay="100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5000"/>
                            </p:stCondLst>
                            <p:childTnLst>
                              <p:par>
                                <p:cTn id="20" presetID="1" presetClass="entr" presetSubtype="0" fill="hold" nodeType="afterEffect">
                                  <p:stCondLst>
                                    <p:cond delay="22000"/>
                                  </p:stCondLst>
                                  <p:childTnLst>
                                    <p:set>
                                      <p:cBhvr>
                                        <p:cTn id="21" dur="1" fill="hold">
                                          <p:stCondLst>
                                            <p:cond delay="0"/>
                                          </p:stCondLst>
                                        </p:cTn>
                                        <p:tgtEl>
                                          <p:spTgt spid="3">
                                            <p:txEl>
                                              <p:pRg st="6" end="6"/>
                                            </p:txEl>
                                          </p:spTgt>
                                        </p:tgtEl>
                                        <p:attrNameLst>
                                          <p:attrName>style.visibility</p:attrName>
                                        </p:attrNameLst>
                                      </p:cBhvr>
                                      <p:to>
                                        <p:strVal val="visible"/>
                                      </p:to>
                                    </p:set>
                                  </p:childTnLst>
                                </p:cTn>
                              </p:par>
                            </p:childTnLst>
                          </p:cTn>
                        </p:par>
                        <p:par>
                          <p:cTn id="22" fill="hold">
                            <p:stCondLst>
                              <p:cond delay="27000"/>
                            </p:stCondLst>
                            <p:childTnLst>
                              <p:par>
                                <p:cTn id="23" presetID="1" presetClass="entr" presetSubtype="0" fill="hold" nodeType="afterEffect">
                                  <p:stCondLst>
                                    <p:cond delay="150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150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0"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1 Knowledge Check</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In regards to the Archdiocese of Indianapolis’ mission statement, as an employee or volunteer, what aspects should you focus on in your work?</a:t>
            </a:r>
          </a:p>
          <a:p>
            <a:pPr marL="914400" lvl="1" indent="-514350">
              <a:buFont typeface="+mj-lt"/>
              <a:buAutoNum type="alphaLcPeriod"/>
            </a:pPr>
            <a:r>
              <a:rPr lang="en-US" dirty="0" smtClean="0"/>
              <a:t>Preaching the Catholic faith</a:t>
            </a:r>
          </a:p>
          <a:p>
            <a:pPr marL="914400" lvl="1" indent="-514350">
              <a:buFont typeface="+mj-lt"/>
              <a:buAutoNum type="alphaLcPeriod"/>
            </a:pPr>
            <a:r>
              <a:rPr lang="en-US" dirty="0" smtClean="0"/>
              <a:t>Serving human needs</a:t>
            </a:r>
          </a:p>
          <a:p>
            <a:pPr marL="914400" lvl="1" indent="-514350">
              <a:buFont typeface="+mj-lt"/>
              <a:buAutoNum type="alphaLcPeriod"/>
            </a:pPr>
            <a:r>
              <a:rPr lang="en-US" dirty="0" smtClean="0"/>
              <a:t>Worshipping God</a:t>
            </a:r>
            <a:endParaRPr lang="en-US" dirty="0"/>
          </a:p>
        </p:txBody>
      </p:sp>
      <p:sp>
        <p:nvSpPr>
          <p:cNvPr id="4" name="TextBox 3"/>
          <p:cNvSpPr txBox="1"/>
          <p:nvPr/>
        </p:nvSpPr>
        <p:spPr>
          <a:xfrm>
            <a:off x="3962400" y="5715000"/>
            <a:ext cx="1066800" cy="381000"/>
          </a:xfrm>
          <a:prstGeom prst="rect">
            <a:avLst/>
          </a:prstGeom>
          <a:noFill/>
        </p:spPr>
        <p:txBody>
          <a:bodyPr wrap="square" rtlCol="0">
            <a:spAutoFit/>
          </a:bodyPr>
          <a:lstStyle/>
          <a:p>
            <a:r>
              <a:rPr lang="en-US" dirty="0" smtClean="0">
                <a:hlinkClick r:id="rId2" action="ppaction://hlinksldjump"/>
              </a:rPr>
              <a:t>Continue</a:t>
            </a:r>
            <a:endParaRPr lang="en-US" dirty="0"/>
          </a:p>
        </p:txBody>
      </p:sp>
      <p:pic>
        <p:nvPicPr>
          <p:cNvPr id="5"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20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par>
                                <p:cTn id="10" presetID="1" presetClass="entr" presetSubtype="0" fill="hold" nodeType="withEffect">
                                  <p:stCondLst>
                                    <p:cond delay="200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nodeType="withEffect">
                                  <p:stCondLst>
                                    <p:cond delay="200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childTnLst>
                          </p:cTn>
                        </p:par>
                        <p:par>
                          <p:cTn id="14" fill="hold">
                            <p:stCondLst>
                              <p:cond delay="2500"/>
                            </p:stCondLst>
                            <p:childTnLst>
                              <p:par>
                                <p:cTn id="15" presetID="1" presetClass="entr" presetSubtype="0" fill="hold" grpId="0" nodeType="afterEffect">
                                  <p:stCondLst>
                                    <p:cond delay="200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1 Knowledge Check</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None/>
            </a:pPr>
            <a:r>
              <a:rPr lang="en-US" dirty="0" smtClean="0"/>
              <a:t>2. 	In regards to the Archdiocese of Indianapolis’ values, as an employee or volunteer, which of the following values should you focus on in your work? Click all that apply.</a:t>
            </a:r>
          </a:p>
          <a:p>
            <a:pPr marL="914400" lvl="1" indent="-514350">
              <a:buFont typeface="+mj-lt"/>
              <a:buAutoNum type="alphaLcPeriod"/>
            </a:pPr>
            <a:r>
              <a:rPr lang="en-US" dirty="0" smtClean="0"/>
              <a:t>Compassion and respect for human life and all creation</a:t>
            </a:r>
          </a:p>
          <a:p>
            <a:pPr marL="914400" lvl="1" indent="-514350">
              <a:buFont typeface="+mj-lt"/>
              <a:buAutoNum type="alphaLcPeriod"/>
            </a:pPr>
            <a:r>
              <a:rPr lang="en-US" dirty="0" smtClean="0"/>
              <a:t>Prayer and spiritual growth</a:t>
            </a:r>
          </a:p>
          <a:p>
            <a:pPr marL="914400" lvl="1" indent="-514350">
              <a:buFont typeface="+mj-lt"/>
              <a:buAutoNum type="alphaLcPeriod"/>
            </a:pPr>
            <a:r>
              <a:rPr lang="en-US" dirty="0" smtClean="0"/>
              <a:t>Justice and consistent moral standards</a:t>
            </a:r>
          </a:p>
          <a:p>
            <a:pPr marL="914400" lvl="1" indent="-514350">
              <a:buFont typeface="+mj-lt"/>
              <a:buAutoNum type="alphaLcPeriod"/>
            </a:pPr>
            <a:r>
              <a:rPr lang="en-US" dirty="0" smtClean="0"/>
              <a:t>Pro-active leadership and shared responsibility</a:t>
            </a:r>
          </a:p>
          <a:p>
            <a:pPr marL="914400" lvl="1" indent="-514350">
              <a:buFont typeface="+mj-lt"/>
              <a:buAutoNum type="alphaLcPeriod"/>
            </a:pPr>
            <a:r>
              <a:rPr lang="en-US" dirty="0" smtClean="0"/>
              <a:t>Sharing our faith</a:t>
            </a:r>
          </a:p>
          <a:p>
            <a:pPr marL="914400" lvl="1" indent="-514350">
              <a:buFont typeface="+mj-lt"/>
              <a:buAutoNum type="alphaLcPeriod"/>
            </a:pPr>
            <a:endParaRPr lang="en-US" dirty="0"/>
          </a:p>
        </p:txBody>
      </p:sp>
      <p:sp>
        <p:nvSpPr>
          <p:cNvPr id="4" name="TextBox 3"/>
          <p:cNvSpPr txBox="1"/>
          <p:nvPr/>
        </p:nvSpPr>
        <p:spPr>
          <a:xfrm>
            <a:off x="4114800" y="6096000"/>
            <a:ext cx="1143000" cy="369332"/>
          </a:xfrm>
          <a:prstGeom prst="rect">
            <a:avLst/>
          </a:prstGeom>
          <a:noFill/>
        </p:spPr>
        <p:txBody>
          <a:bodyPr wrap="square" rtlCol="0">
            <a:spAutoFit/>
          </a:bodyPr>
          <a:lstStyle/>
          <a:p>
            <a:r>
              <a:rPr lang="en-US" dirty="0" smtClean="0">
                <a:hlinkClick r:id="rId3" action="ppaction://hlinksldjump"/>
              </a:rPr>
              <a:t>Continue</a:t>
            </a:r>
            <a:endParaRPr lang="en-US" dirty="0"/>
          </a:p>
        </p:txBody>
      </p:sp>
      <p:pic>
        <p:nvPicPr>
          <p:cNvPr id="6" name="Picture 2"/>
          <p:cNvPicPr>
            <a:picLocks noChangeAspect="1" noChangeArrowheads="1"/>
          </p:cNvPicPr>
          <p:nvPr/>
        </p:nvPicPr>
        <p:blipFill>
          <a:blip r:embed="rId4" cstate="print"/>
          <a:srcRect/>
          <a:stretch>
            <a:fillRect/>
          </a:stretch>
        </p:blipFill>
        <p:spPr bwMode="auto">
          <a:xfrm>
            <a:off x="457200" y="1143000"/>
            <a:ext cx="8229600" cy="326387"/>
          </a:xfrm>
          <a:prstGeom prst="rect">
            <a:avLst/>
          </a:prstGeom>
          <a:noFill/>
          <a:ln w="9525">
            <a:noFill/>
            <a:miter lim="800000"/>
            <a:headEnd/>
            <a:tailEnd/>
          </a:ln>
        </p:spPr>
      </p:pic>
      <p:pic>
        <p:nvPicPr>
          <p:cNvPr id="7" name="Picture 2"/>
          <p:cNvPicPr>
            <a:picLocks noChangeAspect="1" noChangeArrowheads="1"/>
          </p:cNvPicPr>
          <p:nvPr/>
        </p:nvPicPr>
        <p:blipFill>
          <a:blip r:embed="rId5" cstate="print"/>
          <a:srcRect/>
          <a:stretch>
            <a:fillRect/>
          </a:stretch>
        </p:blipFill>
        <p:spPr bwMode="auto">
          <a:xfrm>
            <a:off x="8229600" y="5715000"/>
            <a:ext cx="685800" cy="93165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40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par>
                                <p:cTn id="10" presetID="1" presetClass="entr" presetSubtype="0" fill="hold" nodeType="withEffect">
                                  <p:stCondLst>
                                    <p:cond delay="500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nodeType="withEffect">
                                  <p:stCondLst>
                                    <p:cond delay="400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nodeType="withEffect">
                                  <p:stCondLst>
                                    <p:cond delay="400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nodeType="withEffect">
                                  <p:stCondLst>
                                    <p:cond delay="400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par>
                          <p:cTn id="18" fill="hold">
                            <p:stCondLst>
                              <p:cond delay="5500"/>
                            </p:stCondLst>
                            <p:childTnLst>
                              <p:par>
                                <p:cTn id="19" presetID="1" presetClass="entr" presetSubtype="0" fill="hold" grpId="0" nodeType="afterEffect">
                                  <p:stCondLst>
                                    <p:cond delay="200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1 Knowledge Check</a:t>
            </a:r>
            <a:endParaRPr lang="en-US" dirty="0"/>
          </a:p>
        </p:txBody>
      </p:sp>
      <p:sp>
        <p:nvSpPr>
          <p:cNvPr id="3" name="Content Placeholder 2"/>
          <p:cNvSpPr>
            <a:spLocks noGrp="1"/>
          </p:cNvSpPr>
          <p:nvPr>
            <p:ph idx="1"/>
          </p:nvPr>
        </p:nvSpPr>
        <p:spPr/>
        <p:txBody>
          <a:bodyPr>
            <a:normAutofit/>
          </a:bodyPr>
          <a:lstStyle/>
          <a:p>
            <a:pPr marL="514350" indent="-514350">
              <a:buNone/>
            </a:pPr>
            <a:r>
              <a:rPr lang="en-US" dirty="0" smtClean="0"/>
              <a:t>3.	What are the faith requirements to be employed </a:t>
            </a:r>
            <a:r>
              <a:rPr lang="en-US" smtClean="0"/>
              <a:t>or to volunteer </a:t>
            </a:r>
            <a:r>
              <a:rPr lang="en-US" dirty="0" smtClean="0"/>
              <a:t>at the Archdiocese of Indianapolis?</a:t>
            </a:r>
          </a:p>
          <a:p>
            <a:pPr marL="914400" lvl="1" indent="-514350">
              <a:buFont typeface="+mj-lt"/>
              <a:buAutoNum type="alphaLcPeriod"/>
            </a:pPr>
            <a:r>
              <a:rPr lang="en-US" dirty="0" smtClean="0"/>
              <a:t>Catholic</a:t>
            </a:r>
          </a:p>
          <a:p>
            <a:pPr marL="914400" lvl="1" indent="-514350">
              <a:buFont typeface="+mj-lt"/>
              <a:buAutoNum type="alphaLcPeriod"/>
            </a:pPr>
            <a:r>
              <a:rPr lang="en-US" dirty="0" smtClean="0"/>
              <a:t>Christian, but not necessarily Catholic</a:t>
            </a:r>
          </a:p>
          <a:p>
            <a:pPr marL="914400" lvl="1" indent="-514350">
              <a:buFont typeface="+mj-lt"/>
              <a:buAutoNum type="alphaLcPeriod"/>
            </a:pPr>
            <a:r>
              <a:rPr lang="en-US" dirty="0" smtClean="0"/>
              <a:t>There are no faith requirements. The Archdiocese of Indianapolis only requires that all employees and volunteers operate within Catholic principles.</a:t>
            </a:r>
          </a:p>
        </p:txBody>
      </p:sp>
      <p:sp>
        <p:nvSpPr>
          <p:cNvPr id="4" name="Action Button: Return 3">
            <a:hlinkClick r:id="rId3" action="ppaction://hlinksldjump" highlightClick="1"/>
          </p:cNvPr>
          <p:cNvSpPr/>
          <p:nvPr/>
        </p:nvSpPr>
        <p:spPr>
          <a:xfrm>
            <a:off x="8001000" y="0"/>
            <a:ext cx="1143000" cy="6096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to Return</a:t>
            </a:r>
            <a:endParaRPr lang="en-US" dirty="0"/>
          </a:p>
        </p:txBody>
      </p:sp>
      <p:pic>
        <p:nvPicPr>
          <p:cNvPr id="5" name="Picture 2"/>
          <p:cNvPicPr>
            <a:picLocks noChangeAspect="1" noChangeArrowheads="1"/>
          </p:cNvPicPr>
          <p:nvPr/>
        </p:nvPicPr>
        <p:blipFill>
          <a:blip r:embed="rId4" cstate="print"/>
          <a:srcRect/>
          <a:stretch>
            <a:fillRect/>
          </a:stretch>
        </p:blipFill>
        <p:spPr bwMode="auto">
          <a:xfrm>
            <a:off x="457200" y="1143000"/>
            <a:ext cx="8229600" cy="326387"/>
          </a:xfrm>
          <a:prstGeom prst="rect">
            <a:avLst/>
          </a:prstGeom>
          <a:noFill/>
          <a:ln w="9525">
            <a:noFill/>
            <a:miter lim="800000"/>
            <a:headEnd/>
            <a:tailEnd/>
          </a:ln>
        </p:spPr>
      </p:pic>
      <p:pic>
        <p:nvPicPr>
          <p:cNvPr id="6" name="Picture 2"/>
          <p:cNvPicPr>
            <a:picLocks noChangeAspect="1" noChangeArrowheads="1"/>
          </p:cNvPicPr>
          <p:nvPr/>
        </p:nvPicPr>
        <p:blipFill>
          <a:blip r:embed="rId5" cstate="print"/>
          <a:srcRect/>
          <a:stretch>
            <a:fillRect/>
          </a:stretch>
        </p:blipFill>
        <p:spPr bwMode="auto">
          <a:xfrm>
            <a:off x="8229600" y="5715000"/>
            <a:ext cx="685800" cy="93165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25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par>
                                <p:cTn id="10" presetID="1" presetClass="entr" presetSubtype="0" fill="hold" nodeType="withEffect">
                                  <p:stCondLst>
                                    <p:cond delay="250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nodeType="withEffect">
                                  <p:stCondLst>
                                    <p:cond delay="250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2 Knowledge Check</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Which of the following services does the Archdiocese of Indianapolis’ Catholic Charities </a:t>
            </a:r>
            <a:r>
              <a:rPr lang="en-US" i="1" dirty="0" smtClean="0"/>
              <a:t>not</a:t>
            </a:r>
            <a:r>
              <a:rPr lang="en-US" dirty="0" smtClean="0"/>
              <a:t> provide?</a:t>
            </a:r>
          </a:p>
          <a:p>
            <a:pPr marL="914400" lvl="1" indent="-514350">
              <a:buFont typeface="+mj-lt"/>
              <a:buAutoNum type="alphaLcPeriod"/>
            </a:pPr>
            <a:r>
              <a:rPr lang="en-US" dirty="0" smtClean="0"/>
              <a:t>Mental health services</a:t>
            </a:r>
          </a:p>
          <a:p>
            <a:pPr marL="914400" lvl="1" indent="-514350">
              <a:buFont typeface="+mj-lt"/>
              <a:buAutoNum type="alphaLcPeriod"/>
            </a:pPr>
            <a:r>
              <a:rPr lang="en-US" dirty="0" smtClean="0"/>
              <a:t>Budgeting services</a:t>
            </a:r>
          </a:p>
          <a:p>
            <a:pPr marL="914400" lvl="1" indent="-514350">
              <a:buFont typeface="+mj-lt"/>
              <a:buAutoNum type="alphaLcPeriod"/>
            </a:pPr>
            <a:r>
              <a:rPr lang="en-US" dirty="0" smtClean="0"/>
              <a:t>Pregnancy services for teens</a:t>
            </a:r>
          </a:p>
          <a:p>
            <a:pPr marL="914400" lvl="1" indent="-514350">
              <a:buFont typeface="+mj-lt"/>
              <a:buAutoNum type="alphaLcPeriod"/>
            </a:pPr>
            <a:r>
              <a:rPr lang="en-US" dirty="0" smtClean="0"/>
              <a:t>Dental services</a:t>
            </a:r>
          </a:p>
          <a:p>
            <a:pPr marL="914400" lvl="1" indent="-514350">
              <a:buFont typeface="+mj-lt"/>
              <a:buAutoNum type="alphaLcPeriod"/>
            </a:pPr>
            <a:r>
              <a:rPr lang="en-US" dirty="0" smtClean="0"/>
              <a:t>Tutoring for children</a:t>
            </a:r>
          </a:p>
          <a:p>
            <a:pPr marL="914400" lvl="1" indent="-514350">
              <a:buFont typeface="+mj-lt"/>
              <a:buAutoNum type="alphaLcPeriod"/>
            </a:pPr>
            <a:endParaRPr lang="en-US" dirty="0" smtClean="0"/>
          </a:p>
        </p:txBody>
      </p:sp>
      <p:pic>
        <p:nvPicPr>
          <p:cNvPr id="4"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sp>
        <p:nvSpPr>
          <p:cNvPr id="5" name="TextBox 4"/>
          <p:cNvSpPr txBox="1"/>
          <p:nvPr/>
        </p:nvSpPr>
        <p:spPr>
          <a:xfrm>
            <a:off x="4038600" y="6172200"/>
            <a:ext cx="1219200" cy="369332"/>
          </a:xfrm>
          <a:prstGeom prst="rect">
            <a:avLst/>
          </a:prstGeom>
          <a:noFill/>
        </p:spPr>
        <p:txBody>
          <a:bodyPr wrap="square" rtlCol="0">
            <a:spAutoFit/>
          </a:bodyPr>
          <a:lstStyle/>
          <a:p>
            <a:r>
              <a:rPr lang="en-US" dirty="0" smtClean="0">
                <a:hlinkClick r:id="rId4" action="ppaction://hlinksldjump"/>
              </a:rPr>
              <a:t>Continue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30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par>
                                <p:cTn id="10" presetID="1" presetClass="entr" presetSubtype="0" fill="hold" nodeType="withEffect">
                                  <p:stCondLst>
                                    <p:cond delay="300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nodeType="withEffect">
                                  <p:stCondLst>
                                    <p:cond delay="300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nodeType="withEffect">
                                  <p:stCondLst>
                                    <p:cond delay="300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nodeType="withEffect">
                                  <p:stCondLst>
                                    <p:cond delay="300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par>
                          <p:cTn id="18" fill="hold">
                            <p:stCondLst>
                              <p:cond delay="3500"/>
                            </p:stCondLst>
                            <p:childTnLst>
                              <p:par>
                                <p:cTn id="19" presetID="1" presetClass="entr" presetSubtype="0" fill="hold" grpId="0" nodeType="afterEffect">
                                  <p:stCondLst>
                                    <p:cond delay="300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2 Knowledge Check</a:t>
            </a:r>
            <a:endParaRPr lang="en-US" dirty="0"/>
          </a:p>
        </p:txBody>
      </p:sp>
      <p:sp>
        <p:nvSpPr>
          <p:cNvPr id="3" name="Content Placeholder 2"/>
          <p:cNvSpPr>
            <a:spLocks noGrp="1"/>
          </p:cNvSpPr>
          <p:nvPr>
            <p:ph idx="1"/>
          </p:nvPr>
        </p:nvSpPr>
        <p:spPr/>
        <p:txBody>
          <a:bodyPr>
            <a:normAutofit/>
          </a:bodyPr>
          <a:lstStyle/>
          <a:p>
            <a:pPr marL="514350" indent="-514350">
              <a:buNone/>
            </a:pPr>
            <a:r>
              <a:rPr lang="en-US" dirty="0" smtClean="0"/>
              <a:t>2.	Does the Archdiocese of Indianapolis provides services to the entire state of Indiana?</a:t>
            </a:r>
          </a:p>
          <a:p>
            <a:pPr marL="914400" lvl="1" indent="-514350">
              <a:buFont typeface="+mj-lt"/>
              <a:buAutoNum type="alphaLcPeriod"/>
            </a:pPr>
            <a:r>
              <a:rPr lang="en-US" dirty="0" smtClean="0"/>
              <a:t>Yes</a:t>
            </a:r>
          </a:p>
          <a:p>
            <a:pPr marL="914400" lvl="1" indent="-514350">
              <a:buFont typeface="+mj-lt"/>
              <a:buAutoNum type="alphaLcPeriod"/>
            </a:pPr>
            <a:r>
              <a:rPr lang="en-US" dirty="0" smtClean="0"/>
              <a:t>No</a:t>
            </a:r>
          </a:p>
        </p:txBody>
      </p:sp>
      <p:pic>
        <p:nvPicPr>
          <p:cNvPr id="4"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pic>
        <p:nvPicPr>
          <p:cNvPr id="5"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20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par>
                                <p:cTn id="10" presetID="1" presetClass="entr" presetSubtype="0" fill="hold" nodeType="withEffect">
                                  <p:stCondLst>
                                    <p:cond delay="200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914400"/>
            <a:ext cx="7543800" cy="646331"/>
          </a:xfrm>
          <a:prstGeom prst="rect">
            <a:avLst/>
          </a:prstGeom>
          <a:noFill/>
        </p:spPr>
        <p:txBody>
          <a:bodyPr wrap="square" rtlCol="0">
            <a:spAutoFit/>
          </a:bodyPr>
          <a:lstStyle/>
          <a:p>
            <a:r>
              <a:rPr lang="en-US" u="sng" dirty="0" smtClean="0"/>
              <a:t>NAME</a:t>
            </a:r>
            <a:r>
              <a:rPr lang="en-US" dirty="0" smtClean="0"/>
              <a:t> has successfully completed the orientation training, “Introduction to Mission, Values, and History” on </a:t>
            </a:r>
            <a:r>
              <a:rPr lang="en-US" u="sng" dirty="0" smtClean="0"/>
              <a:t>DATE</a:t>
            </a:r>
            <a:r>
              <a:rPr lang="en-US" dirty="0" smtClean="0"/>
              <a:t>.</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457200" y="457200"/>
            <a:ext cx="8229600" cy="326387"/>
          </a:xfrm>
          <a:prstGeom prst="rect">
            <a:avLst/>
          </a:prstGeom>
          <a:noFill/>
          <a:ln w="9525">
            <a:noFill/>
            <a:miter lim="800000"/>
            <a:headEnd/>
            <a:tailEnd/>
          </a:ln>
        </p:spPr>
      </p:pic>
      <p:pic>
        <p:nvPicPr>
          <p:cNvPr id="6" name="Picture 3"/>
          <p:cNvPicPr>
            <a:picLocks noChangeAspect="1" noChangeArrowheads="1"/>
          </p:cNvPicPr>
          <p:nvPr/>
        </p:nvPicPr>
        <p:blipFill>
          <a:blip r:embed="rId3" cstate="print"/>
          <a:srcRect/>
          <a:stretch>
            <a:fillRect/>
          </a:stretch>
        </p:blipFill>
        <p:spPr bwMode="auto">
          <a:xfrm>
            <a:off x="4467225" y="6305550"/>
            <a:ext cx="4676775" cy="552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914400"/>
            <a:ext cx="7543800" cy="646331"/>
          </a:xfrm>
          <a:prstGeom prst="rect">
            <a:avLst/>
          </a:prstGeom>
          <a:noFill/>
        </p:spPr>
        <p:txBody>
          <a:bodyPr wrap="square" rtlCol="0">
            <a:spAutoFit/>
          </a:bodyPr>
          <a:lstStyle/>
          <a:p>
            <a:r>
              <a:rPr lang="en-US" u="sng" dirty="0" smtClean="0"/>
              <a:t>NAME</a:t>
            </a:r>
            <a:r>
              <a:rPr lang="en-US" dirty="0" smtClean="0"/>
              <a:t> has successfully completed the orientation training, “Introduction to Services, To-do Task, and Additional Services” on </a:t>
            </a:r>
            <a:r>
              <a:rPr lang="en-US" u="sng" dirty="0" smtClean="0"/>
              <a:t>DATE</a:t>
            </a:r>
            <a:r>
              <a:rPr lang="en-US" dirty="0" smtClean="0"/>
              <a:t>. </a:t>
            </a:r>
            <a:endParaRPr lang="en-US" dirty="0"/>
          </a:p>
        </p:txBody>
      </p:sp>
      <p:pic>
        <p:nvPicPr>
          <p:cNvPr id="5" name="Picture 2"/>
          <p:cNvPicPr>
            <a:picLocks noChangeAspect="1" noChangeArrowheads="1"/>
          </p:cNvPicPr>
          <p:nvPr/>
        </p:nvPicPr>
        <p:blipFill>
          <a:blip r:embed="rId2" cstate="print"/>
          <a:srcRect/>
          <a:stretch>
            <a:fillRect/>
          </a:stretch>
        </p:blipFill>
        <p:spPr bwMode="auto">
          <a:xfrm>
            <a:off x="457200" y="457200"/>
            <a:ext cx="8229600" cy="326387"/>
          </a:xfrm>
          <a:prstGeom prst="rect">
            <a:avLst/>
          </a:prstGeom>
          <a:noFill/>
          <a:ln w="9525">
            <a:noFill/>
            <a:miter lim="800000"/>
            <a:headEnd/>
            <a:tailEnd/>
          </a:ln>
        </p:spPr>
      </p:pic>
      <p:pic>
        <p:nvPicPr>
          <p:cNvPr id="6" name="Picture 3"/>
          <p:cNvPicPr>
            <a:picLocks noChangeAspect="1" noChangeArrowheads="1"/>
          </p:cNvPicPr>
          <p:nvPr/>
        </p:nvPicPr>
        <p:blipFill>
          <a:blip r:embed="rId3" cstate="print"/>
          <a:srcRect/>
          <a:stretch>
            <a:fillRect/>
          </a:stretch>
        </p:blipFill>
        <p:spPr bwMode="auto">
          <a:xfrm>
            <a:off x="4467225" y="6305550"/>
            <a:ext cx="4676775" cy="552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en-US" dirty="0" smtClean="0"/>
              <a:t>[Add in video from Oct 11</a:t>
            </a:r>
            <a:r>
              <a:rPr lang="en-US" baseline="30000" dirty="0" smtClean="0"/>
              <a:t>th</a:t>
            </a:r>
            <a:r>
              <a:rPr lang="en-US" dirty="0" smtClean="0"/>
              <a:t> speech]</a:t>
            </a: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sp>
        <p:nvSpPr>
          <p:cNvPr id="7" name="TextBox 6"/>
          <p:cNvSpPr txBox="1"/>
          <p:nvPr/>
        </p:nvSpPr>
        <p:spPr>
          <a:xfrm>
            <a:off x="4114800" y="6172200"/>
            <a:ext cx="1143000" cy="369332"/>
          </a:xfrm>
          <a:prstGeom prst="rect">
            <a:avLst/>
          </a:prstGeom>
          <a:noFill/>
        </p:spPr>
        <p:txBody>
          <a:bodyPr wrap="square" rtlCol="0">
            <a:spAutoFit/>
          </a:bodyPr>
          <a:lstStyle/>
          <a:p>
            <a:r>
              <a:rPr lang="en-US" dirty="0" smtClean="0">
                <a:hlinkClick r:id="rId5" action="ppaction://hlinksldjump"/>
              </a:rPr>
              <a:t>Continue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500"/>
                                  </p:stCondLst>
                                  <p:childTnLst>
                                    <p:set>
                                      <p:cBhvr>
                                        <p:cTn id="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Bigger Picture</a:t>
            </a:r>
            <a:endParaRPr lang="en-US" dirty="0"/>
          </a:p>
        </p:txBody>
      </p:sp>
      <p:sp>
        <p:nvSpPr>
          <p:cNvPr id="3" name="Content Placeholder 2"/>
          <p:cNvSpPr>
            <a:spLocks noGrp="1"/>
          </p:cNvSpPr>
          <p:nvPr>
            <p:ph idx="1"/>
          </p:nvPr>
        </p:nvSpPr>
        <p:spPr/>
        <p:txBody>
          <a:bodyPr>
            <a:normAutofit fontScale="85000" lnSpcReduction="20000"/>
          </a:bodyPr>
          <a:lstStyle/>
          <a:p>
            <a:pPr marL="0" algn="ctr">
              <a:buNone/>
            </a:pPr>
            <a:r>
              <a:rPr lang="en-US" b="1" u="sng" dirty="0" smtClean="0"/>
              <a:t>Catholic Charities USA</a:t>
            </a:r>
          </a:p>
          <a:p>
            <a:pPr marL="0">
              <a:buNone/>
            </a:pPr>
            <a:r>
              <a:rPr lang="en-US" dirty="0" smtClean="0"/>
              <a:t>Founded in 1910 on the campus of Catholic University of America in Washington, D.C., this organization is the National Conference of Catholic Charities.</a:t>
            </a:r>
          </a:p>
          <a:p>
            <a:pPr marL="0">
              <a:buNone/>
            </a:pPr>
            <a:endParaRPr lang="en-US" dirty="0" smtClean="0">
              <a:hlinkClick r:id="rId3"/>
            </a:endParaRPr>
          </a:p>
          <a:p>
            <a:pPr marL="0" algn="ctr">
              <a:buNone/>
            </a:pPr>
            <a:r>
              <a:rPr lang="en-US" dirty="0" smtClean="0"/>
              <a:t>To learn more information, please view the</a:t>
            </a:r>
          </a:p>
          <a:p>
            <a:pPr marL="0" algn="ctr">
              <a:buNone/>
            </a:pPr>
            <a:r>
              <a:rPr lang="en-US" dirty="0" smtClean="0">
                <a:hlinkClick r:id="rId3"/>
              </a:rPr>
              <a:t>Catholic Charities Introduction video</a:t>
            </a:r>
            <a:r>
              <a:rPr lang="en-US" dirty="0" smtClean="0"/>
              <a:t>.</a:t>
            </a:r>
          </a:p>
          <a:p>
            <a:pPr marL="0">
              <a:buNone/>
            </a:pPr>
            <a:endParaRPr lang="en-US" sz="2600" i="1" dirty="0" smtClean="0"/>
          </a:p>
          <a:p>
            <a:pPr marL="0">
              <a:buNone/>
            </a:pPr>
            <a:r>
              <a:rPr lang="en-US" i="1" dirty="0" smtClean="0"/>
              <a:t>"Amen, I say to you, whatever you did for one of these least brothers and sisters of mine, you did for me.”</a:t>
            </a:r>
            <a:endParaRPr lang="en-US" dirty="0" smtClean="0"/>
          </a:p>
          <a:p>
            <a:pPr marL="0">
              <a:buNone/>
            </a:pPr>
            <a:r>
              <a:rPr lang="en-US" dirty="0" smtClean="0"/>
              <a:t>	- Matthew 25:35-40</a:t>
            </a:r>
          </a:p>
          <a:p>
            <a:pPr>
              <a:buNone/>
            </a:pPr>
            <a:endParaRPr lang="en-US" b="1" dirty="0"/>
          </a:p>
        </p:txBody>
      </p:sp>
      <p:pic>
        <p:nvPicPr>
          <p:cNvPr id="4" name="Picture 2"/>
          <p:cNvPicPr>
            <a:picLocks noChangeAspect="1" noChangeArrowheads="1"/>
          </p:cNvPicPr>
          <p:nvPr/>
        </p:nvPicPr>
        <p:blipFill>
          <a:blip r:embed="rId4" cstate="print"/>
          <a:srcRect/>
          <a:stretch>
            <a:fillRect/>
          </a:stretch>
        </p:blipFill>
        <p:spPr bwMode="auto">
          <a:xfrm>
            <a:off x="457200" y="1143000"/>
            <a:ext cx="8229600" cy="326387"/>
          </a:xfrm>
          <a:prstGeom prst="rect">
            <a:avLst/>
          </a:prstGeom>
          <a:noFill/>
          <a:ln w="9525">
            <a:noFill/>
            <a:miter lim="800000"/>
            <a:headEnd/>
            <a:tailEnd/>
          </a:ln>
        </p:spPr>
      </p:pic>
      <p:pic>
        <p:nvPicPr>
          <p:cNvPr id="6" name="Picture 2"/>
          <p:cNvPicPr>
            <a:picLocks noChangeAspect="1" noChangeArrowheads="1"/>
          </p:cNvPicPr>
          <p:nvPr/>
        </p:nvPicPr>
        <p:blipFill>
          <a:blip r:embed="rId5" cstate="print"/>
          <a:srcRect/>
          <a:stretch>
            <a:fillRect/>
          </a:stretch>
        </p:blipFill>
        <p:spPr bwMode="auto">
          <a:xfrm>
            <a:off x="8229600" y="5715000"/>
            <a:ext cx="685800" cy="931653"/>
          </a:xfrm>
          <a:prstGeom prst="rect">
            <a:avLst/>
          </a:prstGeom>
          <a:noFill/>
          <a:ln w="9525">
            <a:noFill/>
            <a:miter lim="800000"/>
            <a:headEnd/>
            <a:tailEnd/>
          </a:ln>
        </p:spPr>
      </p:pic>
      <p:sp>
        <p:nvSpPr>
          <p:cNvPr id="7" name="TextBox 6"/>
          <p:cNvSpPr txBox="1"/>
          <p:nvPr/>
        </p:nvSpPr>
        <p:spPr>
          <a:xfrm>
            <a:off x="4114800" y="6172200"/>
            <a:ext cx="1143000" cy="369332"/>
          </a:xfrm>
          <a:prstGeom prst="rect">
            <a:avLst/>
          </a:prstGeom>
          <a:noFill/>
        </p:spPr>
        <p:txBody>
          <a:bodyPr wrap="square" rtlCol="0">
            <a:spAutoFit/>
          </a:bodyPr>
          <a:lstStyle/>
          <a:p>
            <a:r>
              <a:rPr lang="en-US" dirty="0" smtClean="0">
                <a:hlinkClick r:id="rId6" action="ppaction://hlinksldjump"/>
              </a:rPr>
              <a:t>Continue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9" presetClass="emph" presetSubtype="0" fill="hold" nodeType="withEffect">
                                  <p:stCondLst>
                                    <p:cond delay="1000"/>
                                  </p:stCondLst>
                                  <p:childTnLst>
                                    <p:animClr clrSpc="rgb">
                                      <p:cBhvr override="childStyle">
                                        <p:cTn id="8" dur="1000" fill="hold"/>
                                        <p:tgtEl>
                                          <p:spTgt spid="3">
                                            <p:txEl>
                                              <p:pRg st="0" end="0"/>
                                            </p:txEl>
                                          </p:spTgt>
                                        </p:tgtEl>
                                        <p:attrNameLst>
                                          <p:attrName>style.color</p:attrName>
                                        </p:attrNameLst>
                                      </p:cBhvr>
                                      <p:to>
                                        <a:srgbClr val="DA7D00"/>
                                      </p:to>
                                    </p:animClr>
                                    <p:animClr clrSpc="rgb">
                                      <p:cBhvr>
                                        <p:cTn id="9" dur="1000" fill="hold"/>
                                        <p:tgtEl>
                                          <p:spTgt spid="3">
                                            <p:txEl>
                                              <p:pRg st="0" end="0"/>
                                            </p:txEl>
                                          </p:spTgt>
                                        </p:tgtEl>
                                        <p:attrNameLst>
                                          <p:attrName>fillcolor</p:attrName>
                                        </p:attrNameLst>
                                      </p:cBhvr>
                                      <p:to>
                                        <a:srgbClr val="DA7D00"/>
                                      </p:to>
                                    </p:animClr>
                                    <p:set>
                                      <p:cBhvr>
                                        <p:cTn id="10" dur="1000" fill="hold"/>
                                        <p:tgtEl>
                                          <p:spTgt spid="3">
                                            <p:txEl>
                                              <p:pRg st="0" end="0"/>
                                            </p:txEl>
                                          </p:spTgt>
                                        </p:tgtEl>
                                        <p:attrNameLst>
                                          <p:attrName>fill.type</p:attrName>
                                        </p:attrNameLst>
                                      </p:cBhvr>
                                      <p:to>
                                        <p:strVal val="solid"/>
                                      </p:to>
                                    </p:set>
                                    <p:set>
                                      <p:cBhvr>
                                        <p:cTn id="11" dur="1000" fill="hold"/>
                                        <p:tgtEl>
                                          <p:spTgt spid="3">
                                            <p:txEl>
                                              <p:pRg st="0" end="0"/>
                                            </p:txEl>
                                          </p:spTgt>
                                        </p:tgtEl>
                                        <p:attrNameLst>
                                          <p:attrName>fill.on</p:attrName>
                                        </p:attrNameLst>
                                      </p:cBhvr>
                                      <p:to>
                                        <p:strVal val="true"/>
                                      </p:to>
                                    </p:set>
                                  </p:childTnLst>
                                </p:cTn>
                              </p:par>
                            </p:childTnLst>
                          </p:cTn>
                        </p:par>
                        <p:par>
                          <p:cTn id="12" fill="hold">
                            <p:stCondLst>
                              <p:cond delay="2000"/>
                            </p:stCondLst>
                            <p:childTnLst>
                              <p:par>
                                <p:cTn id="13" presetID="1" presetClass="entr" presetSubtype="0" fill="hold" nodeType="afterEffect">
                                  <p:stCondLst>
                                    <p:cond delay="200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par>
                          <p:cTn id="15" fill="hold">
                            <p:stCondLst>
                              <p:cond delay="4000"/>
                            </p:stCondLst>
                            <p:childTnLst>
                              <p:par>
                                <p:cTn id="16" presetID="1" presetClass="entr" presetSubtype="0" fill="hold" nodeType="afterEffect">
                                  <p:stCondLst>
                                    <p:cond delay="500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par>
                                <p:cTn id="18" presetID="1" presetClass="entr" presetSubtype="0" fill="hold" nodeType="withEffect">
                                  <p:stCondLst>
                                    <p:cond delay="500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par>
                          <p:cTn id="20" fill="hold">
                            <p:stCondLst>
                              <p:cond delay="9000"/>
                            </p:stCondLst>
                            <p:childTnLst>
                              <p:par>
                                <p:cTn id="21" presetID="1" presetClass="entr" presetSubtype="0" fill="hold" nodeType="afterEffect">
                                  <p:stCondLst>
                                    <p:cond delay="150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150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par>
                          <p:cTn id="25" fill="hold">
                            <p:stCondLst>
                              <p:cond delay="10500"/>
                            </p:stCondLst>
                            <p:childTnLst>
                              <p:par>
                                <p:cTn id="26" presetID="1" presetClass="entr" presetSubtype="0" fill="hold" grpId="0" nodeType="afterEffect">
                                  <p:stCondLst>
                                    <p:cond delay="200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a:t>
            </a:r>
            <a:endParaRPr lang="en-US" dirty="0"/>
          </a:p>
        </p:txBody>
      </p:sp>
      <p:sp>
        <p:nvSpPr>
          <p:cNvPr id="3" name="Content Placeholder 2"/>
          <p:cNvSpPr>
            <a:spLocks noGrp="1"/>
          </p:cNvSpPr>
          <p:nvPr>
            <p:ph idx="1"/>
          </p:nvPr>
        </p:nvSpPr>
        <p:spPr/>
        <p:txBody>
          <a:bodyPr>
            <a:normAutofit/>
          </a:bodyPr>
          <a:lstStyle/>
          <a:p>
            <a:pPr marL="0">
              <a:buNone/>
            </a:pPr>
            <a:r>
              <a:rPr lang="en-US" sz="1900" dirty="0" smtClean="0"/>
              <a:t>Our mission statement as a whole organization is as follows:</a:t>
            </a:r>
          </a:p>
          <a:p>
            <a:pPr marL="0">
              <a:buNone/>
            </a:pPr>
            <a:endParaRPr lang="en-US" sz="1900" dirty="0" smtClean="0"/>
          </a:p>
          <a:p>
            <a:pPr marL="0">
              <a:buNone/>
            </a:pPr>
            <a:r>
              <a:rPr lang="en-US" sz="1900" dirty="0" smtClean="0"/>
              <a:t>We, the Church in central and southern Indiana, called to faith and salvation in Jesus Christ in the Roman Catholic tradition, strive to live the Gospel by: </a:t>
            </a:r>
          </a:p>
          <a:p>
            <a:pPr marL="400050" lvl="2"/>
            <a:r>
              <a:rPr lang="en-US" sz="1900" dirty="0" smtClean="0"/>
              <a:t>Worshiping God in word and sacrament </a:t>
            </a:r>
          </a:p>
          <a:p>
            <a:pPr marL="400050" lvl="2"/>
            <a:r>
              <a:rPr lang="en-US" sz="1900" dirty="0" smtClean="0"/>
              <a:t>Learning, teaching, and sharing our faith </a:t>
            </a:r>
          </a:p>
          <a:p>
            <a:pPr marL="400050" lvl="2"/>
            <a:r>
              <a:rPr lang="en-US" sz="1900" dirty="0" smtClean="0"/>
              <a:t>Serving human needs</a:t>
            </a:r>
          </a:p>
          <a:p>
            <a:pPr marL="0">
              <a:buNone/>
            </a:pPr>
            <a:r>
              <a:rPr lang="en-US" sz="1900" dirty="0" smtClean="0"/>
              <a:t>We commit ourselves to generosity and to the responsible use of our spiritual and material resources.</a:t>
            </a:r>
          </a:p>
          <a:p>
            <a:pPr marL="0">
              <a:buNone/>
            </a:pPr>
            <a:endParaRPr lang="en-US" sz="1900" dirty="0" smtClean="0"/>
          </a:p>
          <a:p>
            <a:pPr marL="0">
              <a:buNone/>
            </a:pPr>
            <a:r>
              <a:rPr lang="en-US" sz="1900" dirty="0" smtClean="0"/>
              <a:t>As an employee or volunteer, we expect you to focus on “serving human needs” and “committing ourselves to generosity.”</a:t>
            </a:r>
          </a:p>
          <a:p>
            <a:pPr marL="0">
              <a:buNone/>
            </a:pPr>
            <a:endParaRPr lang="en-US" sz="2600" dirty="0" smtClean="0"/>
          </a:p>
        </p:txBody>
      </p:sp>
      <p:pic>
        <p:nvPicPr>
          <p:cNvPr id="4"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sp>
        <p:nvSpPr>
          <p:cNvPr id="7" name="TextBox 6"/>
          <p:cNvSpPr txBox="1"/>
          <p:nvPr/>
        </p:nvSpPr>
        <p:spPr>
          <a:xfrm>
            <a:off x="533400" y="5688449"/>
            <a:ext cx="2209800" cy="1169551"/>
          </a:xfrm>
          <a:prstGeom prst="rect">
            <a:avLst/>
          </a:prstGeom>
          <a:noFill/>
        </p:spPr>
        <p:txBody>
          <a:bodyPr wrap="square" rtlCol="0">
            <a:spAutoFit/>
          </a:bodyPr>
          <a:lstStyle/>
          <a:p>
            <a:pPr algn="ctr">
              <a:spcBef>
                <a:spcPts val="0"/>
              </a:spcBef>
              <a:buNone/>
            </a:pPr>
            <a:r>
              <a:rPr lang="en-US" sz="1400" dirty="0" smtClean="0"/>
              <a:t>Meet…</a:t>
            </a:r>
          </a:p>
          <a:p>
            <a:pPr algn="ctr">
              <a:spcBef>
                <a:spcPts val="0"/>
              </a:spcBef>
              <a:buNone/>
            </a:pPr>
            <a:r>
              <a:rPr lang="en-US" sz="1400" b="1" dirty="0" smtClean="0"/>
              <a:t>Bishop Christopher Coyne</a:t>
            </a:r>
          </a:p>
          <a:p>
            <a:pPr algn="ctr">
              <a:spcBef>
                <a:spcPts val="0"/>
              </a:spcBef>
              <a:buNone/>
            </a:pPr>
            <a:r>
              <a:rPr lang="en-US" sz="1400" dirty="0" smtClean="0"/>
              <a:t>Apostolic Administrator, Archdiocese of Indianapolis</a:t>
            </a:r>
          </a:p>
          <a:p>
            <a:pPr algn="ctr">
              <a:spcBef>
                <a:spcPts val="0"/>
              </a:spcBef>
              <a:buNone/>
            </a:pPr>
            <a:r>
              <a:rPr lang="en-US" sz="1400" dirty="0" smtClean="0"/>
              <a:t>[insert photo]</a:t>
            </a:r>
          </a:p>
        </p:txBody>
      </p:sp>
      <p:sp>
        <p:nvSpPr>
          <p:cNvPr id="8" name="TextBox 7"/>
          <p:cNvSpPr txBox="1"/>
          <p:nvPr/>
        </p:nvSpPr>
        <p:spPr>
          <a:xfrm>
            <a:off x="5410200" y="5943600"/>
            <a:ext cx="1143000" cy="369332"/>
          </a:xfrm>
          <a:prstGeom prst="rect">
            <a:avLst/>
          </a:prstGeom>
          <a:noFill/>
        </p:spPr>
        <p:txBody>
          <a:bodyPr wrap="square" rtlCol="0">
            <a:spAutoFit/>
          </a:bodyPr>
          <a:lstStyle/>
          <a:p>
            <a:r>
              <a:rPr lang="en-US" dirty="0" smtClean="0">
                <a:hlinkClick r:id="rId5" action="ppaction://hlinksldjump"/>
              </a:rPr>
              <a:t>Continue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250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3000"/>
                            </p:stCondLst>
                            <p:childTnLst>
                              <p:par>
                                <p:cTn id="11" presetID="1" presetClass="entr" presetSubtype="0" fill="hold" nodeType="afterEffect">
                                  <p:stCondLst>
                                    <p:cond delay="600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par>
                          <p:cTn id="13" fill="hold">
                            <p:stCondLst>
                              <p:cond delay="9000"/>
                            </p:stCondLst>
                            <p:childTnLst>
                              <p:par>
                                <p:cTn id="14" presetID="1" presetClass="entr" presetSubtype="0" fill="hold" nodeType="afterEffect">
                                  <p:stCondLst>
                                    <p:cond delay="300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par>
                          <p:cTn id="16" fill="hold">
                            <p:stCondLst>
                              <p:cond delay="12000"/>
                            </p:stCondLst>
                            <p:childTnLst>
                              <p:par>
                                <p:cTn id="17" presetID="1" presetClass="entr" presetSubtype="0" fill="hold" nodeType="afterEffect">
                                  <p:stCondLst>
                                    <p:cond delay="300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par>
                          <p:cTn id="19" fill="hold">
                            <p:stCondLst>
                              <p:cond delay="15000"/>
                            </p:stCondLst>
                            <p:childTnLst>
                              <p:par>
                                <p:cTn id="20" presetID="1" presetClass="entr" presetSubtype="0" fill="hold" nodeType="afterEffect">
                                  <p:stCondLst>
                                    <p:cond delay="2500"/>
                                  </p:stCondLst>
                                  <p:childTnLst>
                                    <p:set>
                                      <p:cBhvr>
                                        <p:cTn id="21" dur="1" fill="hold">
                                          <p:stCondLst>
                                            <p:cond delay="0"/>
                                          </p:stCondLst>
                                        </p:cTn>
                                        <p:tgtEl>
                                          <p:spTgt spid="3">
                                            <p:txEl>
                                              <p:pRg st="6" end="6"/>
                                            </p:txEl>
                                          </p:spTgt>
                                        </p:tgtEl>
                                        <p:attrNameLst>
                                          <p:attrName>style.visibility</p:attrName>
                                        </p:attrNameLst>
                                      </p:cBhvr>
                                      <p:to>
                                        <p:strVal val="visible"/>
                                      </p:to>
                                    </p:set>
                                  </p:childTnLst>
                                </p:cTn>
                              </p:par>
                            </p:childTnLst>
                          </p:cTn>
                        </p:par>
                        <p:par>
                          <p:cTn id="22" fill="hold">
                            <p:stCondLst>
                              <p:cond delay="17500"/>
                            </p:stCondLst>
                            <p:childTnLst>
                              <p:par>
                                <p:cTn id="23" presetID="1" presetClass="entr" presetSubtype="0" fill="hold" nodeType="afterEffect">
                                  <p:stCondLst>
                                    <p:cond delay="400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par>
                          <p:cTn id="25" fill="hold">
                            <p:stCondLst>
                              <p:cond delay="21500"/>
                            </p:stCondLst>
                            <p:childTnLst>
                              <p:par>
                                <p:cTn id="26" presetID="1" presetClass="entr" presetSubtype="0" fill="hold" grpId="1" nodeType="afterEffect">
                                  <p:stCondLst>
                                    <p:cond delay="3500"/>
                                  </p:stCondLst>
                                  <p:childTnLst>
                                    <p:set>
                                      <p:cBhvr>
                                        <p:cTn id="27" dur="1" fill="hold">
                                          <p:stCondLst>
                                            <p:cond delay="0"/>
                                          </p:stCondLst>
                                        </p:cTn>
                                        <p:tgtEl>
                                          <p:spTgt spid="7"/>
                                        </p:tgtEl>
                                        <p:attrNameLst>
                                          <p:attrName>style.visibility</p:attrName>
                                        </p:attrNameLst>
                                      </p:cBhvr>
                                      <p:to>
                                        <p:strVal val="visible"/>
                                      </p:to>
                                    </p:set>
                                  </p:childTnLst>
                                </p:cTn>
                              </p:par>
                            </p:childTnLst>
                          </p:cTn>
                        </p:par>
                        <p:par>
                          <p:cTn id="28" fill="hold">
                            <p:stCondLst>
                              <p:cond delay="25000"/>
                            </p:stCondLst>
                            <p:childTnLst>
                              <p:par>
                                <p:cTn id="29" presetID="1" presetClass="entr" presetSubtype="0" fill="hold" grpId="0" nodeType="afterEffect">
                                  <p:stCondLst>
                                    <p:cond delay="100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Mission</a:t>
            </a:r>
            <a:endParaRPr lang="en-US" dirty="0"/>
          </a:p>
        </p:txBody>
      </p:sp>
      <p:sp>
        <p:nvSpPr>
          <p:cNvPr id="3" name="Content Placeholder 2"/>
          <p:cNvSpPr>
            <a:spLocks noGrp="1"/>
          </p:cNvSpPr>
          <p:nvPr>
            <p:ph idx="1"/>
          </p:nvPr>
        </p:nvSpPr>
        <p:spPr/>
        <p:txBody>
          <a:bodyPr>
            <a:normAutofit/>
          </a:bodyPr>
          <a:lstStyle/>
          <a:p>
            <a:pPr marL="0">
              <a:lnSpc>
                <a:spcPct val="120000"/>
              </a:lnSpc>
              <a:buNone/>
            </a:pPr>
            <a:r>
              <a:rPr lang="en-US" sz="1600" dirty="0" smtClean="0"/>
              <a:t>Our mission statement is important because it guides who we are as an organization and what drives our objectives. If we can get all of our employees and volunteers to know and understand our mission, then we will be on the right path to reach our goals.</a:t>
            </a:r>
          </a:p>
          <a:p>
            <a:pPr marL="0">
              <a:lnSpc>
                <a:spcPct val="120000"/>
              </a:lnSpc>
              <a:buNone/>
            </a:pPr>
            <a:endParaRPr lang="en-US" sz="1600" dirty="0" smtClean="0"/>
          </a:p>
          <a:p>
            <a:pPr marL="0">
              <a:lnSpc>
                <a:spcPct val="120000"/>
              </a:lnSpc>
              <a:buNone/>
            </a:pPr>
            <a:r>
              <a:rPr lang="en-US" sz="1600" dirty="0" smtClean="0"/>
              <a:t>Although we operate within the principles and values of Catholic teaching, many of the individuals and groups that we work with are not necessarily Catholic.</a:t>
            </a:r>
          </a:p>
          <a:p>
            <a:pPr marL="0">
              <a:lnSpc>
                <a:spcPct val="120000"/>
              </a:lnSpc>
              <a:buNone/>
            </a:pPr>
            <a:endParaRPr lang="en-US" sz="1600" dirty="0" smtClean="0"/>
          </a:p>
          <a:p>
            <a:pPr marL="0">
              <a:lnSpc>
                <a:spcPct val="120000"/>
              </a:lnSpc>
              <a:buNone/>
            </a:pPr>
            <a:r>
              <a:rPr lang="en-US" sz="1600" dirty="0" smtClean="0"/>
              <a:t>We can strive toward this mission by providing our services and encouragement to our clients, advocating our policies and actions, looking at the needs of the community and setting up services that best fit, and providing information about those important issues.</a:t>
            </a:r>
          </a:p>
          <a:p>
            <a:pPr marL="0">
              <a:lnSpc>
                <a:spcPct val="120000"/>
              </a:lnSpc>
              <a:buNone/>
            </a:pPr>
            <a:endParaRPr lang="en-US" sz="1600" dirty="0" smtClean="0"/>
          </a:p>
          <a:p>
            <a:pPr marL="0" algn="ctr">
              <a:lnSpc>
                <a:spcPct val="120000"/>
              </a:lnSpc>
              <a:buNone/>
            </a:pPr>
            <a:r>
              <a:rPr lang="en-US" sz="1600" dirty="0" smtClean="0"/>
              <a:t>Check out our United Way </a:t>
            </a:r>
            <a:r>
              <a:rPr lang="en-US" sz="1600" dirty="0" smtClean="0">
                <a:hlinkClick r:id="rId3"/>
              </a:rPr>
              <a:t>video </a:t>
            </a:r>
            <a:r>
              <a:rPr lang="en-US" sz="1600" dirty="0" smtClean="0"/>
              <a:t>to view how our services are guided by our mission to help out the community.</a:t>
            </a:r>
            <a:endParaRPr lang="en-US" sz="1600" dirty="0"/>
          </a:p>
        </p:txBody>
      </p:sp>
      <p:pic>
        <p:nvPicPr>
          <p:cNvPr id="4" name="Picture 2"/>
          <p:cNvPicPr>
            <a:picLocks noChangeAspect="1" noChangeArrowheads="1"/>
          </p:cNvPicPr>
          <p:nvPr/>
        </p:nvPicPr>
        <p:blipFill>
          <a:blip r:embed="rId4" cstate="print"/>
          <a:srcRect/>
          <a:stretch>
            <a:fillRect/>
          </a:stretch>
        </p:blipFill>
        <p:spPr bwMode="auto">
          <a:xfrm>
            <a:off x="457200" y="1143000"/>
            <a:ext cx="8229600" cy="326387"/>
          </a:xfrm>
          <a:prstGeom prst="rect">
            <a:avLst/>
          </a:prstGeom>
          <a:noFill/>
          <a:ln w="9525">
            <a:noFill/>
            <a:miter lim="800000"/>
            <a:headEnd/>
            <a:tailEnd/>
          </a:ln>
        </p:spPr>
      </p:pic>
      <p:pic>
        <p:nvPicPr>
          <p:cNvPr id="6" name="Picture 2"/>
          <p:cNvPicPr>
            <a:picLocks noChangeAspect="1" noChangeArrowheads="1"/>
          </p:cNvPicPr>
          <p:nvPr/>
        </p:nvPicPr>
        <p:blipFill>
          <a:blip r:embed="rId5" cstate="print"/>
          <a:srcRect/>
          <a:stretch>
            <a:fillRect/>
          </a:stretch>
        </p:blipFill>
        <p:spPr bwMode="auto">
          <a:xfrm>
            <a:off x="8229600" y="5715000"/>
            <a:ext cx="685800" cy="931653"/>
          </a:xfrm>
          <a:prstGeom prst="rect">
            <a:avLst/>
          </a:prstGeom>
          <a:noFill/>
          <a:ln w="9525">
            <a:noFill/>
            <a:miter lim="800000"/>
            <a:headEnd/>
            <a:tailEnd/>
          </a:ln>
        </p:spPr>
      </p:pic>
      <p:sp>
        <p:nvSpPr>
          <p:cNvPr id="7" name="TextBox 6"/>
          <p:cNvSpPr txBox="1"/>
          <p:nvPr/>
        </p:nvSpPr>
        <p:spPr>
          <a:xfrm>
            <a:off x="4114800" y="6172200"/>
            <a:ext cx="1143000" cy="369332"/>
          </a:xfrm>
          <a:prstGeom prst="rect">
            <a:avLst/>
          </a:prstGeom>
          <a:noFill/>
        </p:spPr>
        <p:txBody>
          <a:bodyPr wrap="square" rtlCol="0">
            <a:spAutoFit/>
          </a:bodyPr>
          <a:lstStyle/>
          <a:p>
            <a:r>
              <a:rPr lang="en-US" dirty="0" smtClean="0">
                <a:hlinkClick r:id="rId6" action="ppaction://hlinksldjump"/>
              </a:rPr>
              <a:t>Continue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900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9500"/>
                            </p:stCondLst>
                            <p:childTnLst>
                              <p:par>
                                <p:cTn id="11" presetID="1" presetClass="entr" presetSubtype="0" fill="hold" nodeType="afterEffect">
                                  <p:stCondLst>
                                    <p:cond delay="550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par>
                          <p:cTn id="13" fill="hold">
                            <p:stCondLst>
                              <p:cond delay="15000"/>
                            </p:stCondLst>
                            <p:childTnLst>
                              <p:par>
                                <p:cTn id="14" presetID="1" presetClass="entr" presetSubtype="0" fill="hold" nodeType="afterEffect">
                                  <p:stCondLst>
                                    <p:cond delay="7000"/>
                                  </p:stCondLst>
                                  <p:childTnLst>
                                    <p:set>
                                      <p:cBhvr>
                                        <p:cTn id="15" dur="1" fill="hold">
                                          <p:stCondLst>
                                            <p:cond delay="0"/>
                                          </p:stCondLst>
                                        </p:cTn>
                                        <p:tgtEl>
                                          <p:spTgt spid="3">
                                            <p:txEl>
                                              <p:pRg st="6" end="6"/>
                                            </p:txEl>
                                          </p:spTgt>
                                        </p:tgtEl>
                                        <p:attrNameLst>
                                          <p:attrName>style.visibility</p:attrName>
                                        </p:attrNameLst>
                                      </p:cBhvr>
                                      <p:to>
                                        <p:strVal val="visible"/>
                                      </p:to>
                                    </p:set>
                                  </p:childTnLst>
                                </p:cTn>
                              </p:par>
                            </p:childTnLst>
                          </p:cTn>
                        </p:par>
                        <p:par>
                          <p:cTn id="16" fill="hold">
                            <p:stCondLst>
                              <p:cond delay="22000"/>
                            </p:stCondLst>
                            <p:childTnLst>
                              <p:par>
                                <p:cTn id="17" presetID="1" presetClass="entr" presetSubtype="0" fill="hold" grpId="0" nodeType="afterEffect">
                                  <p:stCondLst>
                                    <p:cond delay="350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a:t>
            </a:r>
            <a:endParaRPr lang="en-US" dirty="0"/>
          </a:p>
        </p:txBody>
      </p:sp>
      <p:sp>
        <p:nvSpPr>
          <p:cNvPr id="3" name="Content Placeholder 2"/>
          <p:cNvSpPr>
            <a:spLocks noGrp="1"/>
          </p:cNvSpPr>
          <p:nvPr>
            <p:ph idx="1"/>
          </p:nvPr>
        </p:nvSpPr>
        <p:spPr>
          <a:xfrm>
            <a:off x="457200" y="1600200"/>
            <a:ext cx="8382000" cy="4525963"/>
          </a:xfrm>
        </p:spPr>
        <p:txBody>
          <a:bodyPr>
            <a:normAutofit/>
          </a:bodyPr>
          <a:lstStyle/>
          <a:p>
            <a:pPr marL="0">
              <a:buNone/>
            </a:pPr>
            <a:r>
              <a:rPr lang="en-US" sz="2200" dirty="0" smtClean="0"/>
              <a:t>The values we honor are as follows. Pay attention to the values that are highlighted, as these are the ones we would like for you to focus on.</a:t>
            </a:r>
          </a:p>
          <a:p>
            <a:pPr marL="400050" lvl="2"/>
            <a:r>
              <a:rPr lang="en-US" sz="2200" dirty="0" smtClean="0"/>
              <a:t>Prayer and spiritual growth </a:t>
            </a:r>
          </a:p>
          <a:p>
            <a:pPr marL="400050" lvl="2"/>
            <a:r>
              <a:rPr lang="en-US" sz="2200" dirty="0" smtClean="0"/>
              <a:t>Lifelong learning and sharing our faith </a:t>
            </a:r>
          </a:p>
          <a:p>
            <a:pPr marL="400050" lvl="2"/>
            <a:r>
              <a:rPr lang="en-US" sz="2200" dirty="0" smtClean="0"/>
              <a:t>Parish and family, the individual and community</a:t>
            </a:r>
          </a:p>
          <a:p>
            <a:pPr marL="400050" lvl="2"/>
            <a:r>
              <a:rPr lang="en-US" sz="2200" dirty="0" smtClean="0"/>
              <a:t> Compassion and respect for human life and all creation </a:t>
            </a:r>
          </a:p>
          <a:p>
            <a:pPr marL="400050" lvl="2"/>
            <a:r>
              <a:rPr lang="en-US" sz="2200" dirty="0" smtClean="0"/>
              <a:t>Justice and consistent moral standards </a:t>
            </a:r>
          </a:p>
          <a:p>
            <a:pPr marL="400050" lvl="2"/>
            <a:r>
              <a:rPr lang="en-US" sz="2200" dirty="0" smtClean="0"/>
              <a:t>Pro-active leadership and shared responsibility </a:t>
            </a:r>
          </a:p>
          <a:p>
            <a:pPr marL="400050" lvl="2"/>
            <a:r>
              <a:rPr lang="en-US" sz="2200" dirty="0" smtClean="0"/>
              <a:t>Vital presence in urban, suburban, and rural neighborhoods </a:t>
            </a:r>
          </a:p>
          <a:p>
            <a:pPr marL="400050" lvl="2"/>
            <a:r>
              <a:rPr lang="en-US" sz="2200" dirty="0" smtClean="0"/>
              <a:t>Stewardship </a:t>
            </a:r>
          </a:p>
        </p:txBody>
      </p:sp>
      <p:pic>
        <p:nvPicPr>
          <p:cNvPr id="4"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sp>
        <p:nvSpPr>
          <p:cNvPr id="7" name="TextBox 6"/>
          <p:cNvSpPr txBox="1"/>
          <p:nvPr/>
        </p:nvSpPr>
        <p:spPr>
          <a:xfrm>
            <a:off x="4114800" y="6172200"/>
            <a:ext cx="1143000" cy="369332"/>
          </a:xfrm>
          <a:prstGeom prst="rect">
            <a:avLst/>
          </a:prstGeom>
          <a:noFill/>
        </p:spPr>
        <p:txBody>
          <a:bodyPr wrap="square" rtlCol="0">
            <a:spAutoFit/>
          </a:bodyPr>
          <a:lstStyle/>
          <a:p>
            <a:r>
              <a:rPr lang="en-US" dirty="0" smtClean="0">
                <a:hlinkClick r:id="rId5" action="ppaction://hlinksldjump"/>
              </a:rPr>
              <a:t>Continue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60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6500"/>
                            </p:stCondLst>
                            <p:childTnLst>
                              <p:par>
                                <p:cTn id="11" presetID="1" presetClass="entr" presetSubtype="0" fill="hold" nodeType="afterEffect">
                                  <p:stCondLst>
                                    <p:cond delay="200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8500"/>
                            </p:stCondLst>
                            <p:childTnLst>
                              <p:par>
                                <p:cTn id="14" presetID="1" presetClass="entr" presetSubtype="0" fill="hold" nodeType="afterEffect">
                                  <p:stCondLst>
                                    <p:cond delay="200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10500"/>
                            </p:stCondLst>
                            <p:childTnLst>
                              <p:par>
                                <p:cTn id="17" presetID="1" presetClass="entr" presetSubtype="0" fill="hold" nodeType="afterEffect">
                                  <p:stCondLst>
                                    <p:cond delay="2000"/>
                                  </p:stCondLst>
                                  <p:iterate type="lt">
                                    <p:tmAbs val="0"/>
                                  </p:iterate>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9" presetClass="emph" presetSubtype="0" fill="hold" nodeType="withEffect">
                                  <p:stCondLst>
                                    <p:cond delay="2000"/>
                                  </p:stCondLst>
                                  <p:iterate type="lt">
                                    <p:tmPct val="5000"/>
                                  </p:iterate>
                                  <p:childTnLst>
                                    <p:animClr clrSpc="rgb">
                                      <p:cBhvr override="childStyle">
                                        <p:cTn id="20" dur="1000" fill="hold"/>
                                        <p:tgtEl>
                                          <p:spTgt spid="3">
                                            <p:txEl>
                                              <p:pRg st="4" end="4"/>
                                            </p:txEl>
                                          </p:spTgt>
                                        </p:tgtEl>
                                        <p:attrNameLst>
                                          <p:attrName>style.color</p:attrName>
                                        </p:attrNameLst>
                                      </p:cBhvr>
                                      <p:to>
                                        <a:srgbClr val="DA7D00"/>
                                      </p:to>
                                    </p:animClr>
                                    <p:animClr clrSpc="rgb">
                                      <p:cBhvr>
                                        <p:cTn id="21" dur="1000" fill="hold"/>
                                        <p:tgtEl>
                                          <p:spTgt spid="3">
                                            <p:txEl>
                                              <p:pRg st="4" end="4"/>
                                            </p:txEl>
                                          </p:spTgt>
                                        </p:tgtEl>
                                        <p:attrNameLst>
                                          <p:attrName>fillcolor</p:attrName>
                                        </p:attrNameLst>
                                      </p:cBhvr>
                                      <p:to>
                                        <a:srgbClr val="DA7D00"/>
                                      </p:to>
                                    </p:animClr>
                                    <p:set>
                                      <p:cBhvr>
                                        <p:cTn id="22" dur="1000" fill="hold"/>
                                        <p:tgtEl>
                                          <p:spTgt spid="3">
                                            <p:txEl>
                                              <p:pRg st="4" end="4"/>
                                            </p:txEl>
                                          </p:spTgt>
                                        </p:tgtEl>
                                        <p:attrNameLst>
                                          <p:attrName>fill.type</p:attrName>
                                        </p:attrNameLst>
                                      </p:cBhvr>
                                      <p:to>
                                        <p:strVal val="solid"/>
                                      </p:to>
                                    </p:set>
                                    <p:set>
                                      <p:cBhvr>
                                        <p:cTn id="23" dur="1000" fill="hold"/>
                                        <p:tgtEl>
                                          <p:spTgt spid="3">
                                            <p:txEl>
                                              <p:pRg st="4" end="4"/>
                                            </p:txEl>
                                          </p:spTgt>
                                        </p:tgtEl>
                                        <p:attrNameLst>
                                          <p:attrName>fill.on</p:attrName>
                                        </p:attrNameLst>
                                      </p:cBhvr>
                                      <p:to>
                                        <p:strVal val="true"/>
                                      </p:to>
                                    </p:set>
                                  </p:childTnLst>
                                </p:cTn>
                              </p:par>
                            </p:childTnLst>
                          </p:cTn>
                        </p:par>
                        <p:par>
                          <p:cTn id="24" fill="hold">
                            <p:stCondLst>
                              <p:cond delay="15750"/>
                            </p:stCondLst>
                            <p:childTnLst>
                              <p:par>
                                <p:cTn id="25" presetID="1" presetClass="entr" presetSubtype="0" fill="hold" nodeType="afterEffect">
                                  <p:stCondLst>
                                    <p:cond delay="2000"/>
                                  </p:stCondLst>
                                  <p:iterate type="lt">
                                    <p:tmAbs val="0"/>
                                  </p:iterate>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9" presetClass="emph" presetSubtype="0" fill="hold" nodeType="withEffect">
                                  <p:stCondLst>
                                    <p:cond delay="2000"/>
                                  </p:stCondLst>
                                  <p:iterate type="lt">
                                    <p:tmPct val="5000"/>
                                  </p:iterate>
                                  <p:childTnLst>
                                    <p:animClr clrSpc="rgb">
                                      <p:cBhvr override="childStyle">
                                        <p:cTn id="28" dur="1000" fill="hold"/>
                                        <p:tgtEl>
                                          <p:spTgt spid="3">
                                            <p:txEl>
                                              <p:pRg st="5" end="5"/>
                                            </p:txEl>
                                          </p:spTgt>
                                        </p:tgtEl>
                                        <p:attrNameLst>
                                          <p:attrName>style.color</p:attrName>
                                        </p:attrNameLst>
                                      </p:cBhvr>
                                      <p:to>
                                        <a:srgbClr val="DA7D00"/>
                                      </p:to>
                                    </p:animClr>
                                    <p:animClr clrSpc="rgb">
                                      <p:cBhvr>
                                        <p:cTn id="29" dur="1000" fill="hold"/>
                                        <p:tgtEl>
                                          <p:spTgt spid="3">
                                            <p:txEl>
                                              <p:pRg st="5" end="5"/>
                                            </p:txEl>
                                          </p:spTgt>
                                        </p:tgtEl>
                                        <p:attrNameLst>
                                          <p:attrName>fillcolor</p:attrName>
                                        </p:attrNameLst>
                                      </p:cBhvr>
                                      <p:to>
                                        <a:srgbClr val="DA7D00"/>
                                      </p:to>
                                    </p:animClr>
                                    <p:set>
                                      <p:cBhvr>
                                        <p:cTn id="30" dur="1000" fill="hold"/>
                                        <p:tgtEl>
                                          <p:spTgt spid="3">
                                            <p:txEl>
                                              <p:pRg st="5" end="5"/>
                                            </p:txEl>
                                          </p:spTgt>
                                        </p:tgtEl>
                                        <p:attrNameLst>
                                          <p:attrName>fill.type</p:attrName>
                                        </p:attrNameLst>
                                      </p:cBhvr>
                                      <p:to>
                                        <p:strVal val="solid"/>
                                      </p:to>
                                    </p:set>
                                    <p:set>
                                      <p:cBhvr>
                                        <p:cTn id="31" dur="1000" fill="hold"/>
                                        <p:tgtEl>
                                          <p:spTgt spid="3">
                                            <p:txEl>
                                              <p:pRg st="5" end="5"/>
                                            </p:txEl>
                                          </p:spTgt>
                                        </p:tgtEl>
                                        <p:attrNameLst>
                                          <p:attrName>fill.on</p:attrName>
                                        </p:attrNameLst>
                                      </p:cBhvr>
                                      <p:to>
                                        <p:strVal val="true"/>
                                      </p:to>
                                    </p:set>
                                  </p:childTnLst>
                                </p:cTn>
                              </p:par>
                            </p:childTnLst>
                          </p:cTn>
                        </p:par>
                        <p:par>
                          <p:cTn id="32" fill="hold">
                            <p:stCondLst>
                              <p:cond delay="20400"/>
                            </p:stCondLst>
                            <p:childTnLst>
                              <p:par>
                                <p:cTn id="33" presetID="1" presetClass="entr" presetSubtype="0" fill="hold" nodeType="afterEffect">
                                  <p:stCondLst>
                                    <p:cond delay="2000"/>
                                  </p:stCondLst>
                                  <p:iterate type="lt">
                                    <p:tmAbs val="0"/>
                                  </p:iterate>
                                  <p:childTnLst>
                                    <p:set>
                                      <p:cBhvr>
                                        <p:cTn id="34" dur="1" fill="hold">
                                          <p:stCondLst>
                                            <p:cond delay="0"/>
                                          </p:stCondLst>
                                        </p:cTn>
                                        <p:tgtEl>
                                          <p:spTgt spid="3">
                                            <p:txEl>
                                              <p:pRg st="6" end="6"/>
                                            </p:txEl>
                                          </p:spTgt>
                                        </p:tgtEl>
                                        <p:attrNameLst>
                                          <p:attrName>style.visibility</p:attrName>
                                        </p:attrNameLst>
                                      </p:cBhvr>
                                      <p:to>
                                        <p:strVal val="visible"/>
                                      </p:to>
                                    </p:set>
                                  </p:childTnLst>
                                </p:cTn>
                              </p:par>
                              <p:par>
                                <p:cTn id="35" presetID="19" presetClass="emph" presetSubtype="0" fill="hold" nodeType="withEffect">
                                  <p:stCondLst>
                                    <p:cond delay="2000"/>
                                  </p:stCondLst>
                                  <p:iterate type="lt">
                                    <p:tmPct val="5000"/>
                                  </p:iterate>
                                  <p:childTnLst>
                                    <p:animClr clrSpc="rgb">
                                      <p:cBhvr override="childStyle">
                                        <p:cTn id="36" dur="1000" fill="hold"/>
                                        <p:tgtEl>
                                          <p:spTgt spid="3">
                                            <p:txEl>
                                              <p:pRg st="6" end="6"/>
                                            </p:txEl>
                                          </p:spTgt>
                                        </p:tgtEl>
                                        <p:attrNameLst>
                                          <p:attrName>style.color</p:attrName>
                                        </p:attrNameLst>
                                      </p:cBhvr>
                                      <p:to>
                                        <a:srgbClr val="DA7D00"/>
                                      </p:to>
                                    </p:animClr>
                                    <p:animClr clrSpc="rgb">
                                      <p:cBhvr>
                                        <p:cTn id="37" dur="1000" fill="hold"/>
                                        <p:tgtEl>
                                          <p:spTgt spid="3">
                                            <p:txEl>
                                              <p:pRg st="6" end="6"/>
                                            </p:txEl>
                                          </p:spTgt>
                                        </p:tgtEl>
                                        <p:attrNameLst>
                                          <p:attrName>fillcolor</p:attrName>
                                        </p:attrNameLst>
                                      </p:cBhvr>
                                      <p:to>
                                        <a:srgbClr val="DA7D00"/>
                                      </p:to>
                                    </p:animClr>
                                    <p:set>
                                      <p:cBhvr>
                                        <p:cTn id="38" dur="1000" fill="hold"/>
                                        <p:tgtEl>
                                          <p:spTgt spid="3">
                                            <p:txEl>
                                              <p:pRg st="6" end="6"/>
                                            </p:txEl>
                                          </p:spTgt>
                                        </p:tgtEl>
                                        <p:attrNameLst>
                                          <p:attrName>fill.type</p:attrName>
                                        </p:attrNameLst>
                                      </p:cBhvr>
                                      <p:to>
                                        <p:strVal val="solid"/>
                                      </p:to>
                                    </p:set>
                                    <p:set>
                                      <p:cBhvr>
                                        <p:cTn id="39" dur="1000" fill="hold"/>
                                        <p:tgtEl>
                                          <p:spTgt spid="3">
                                            <p:txEl>
                                              <p:pRg st="6" end="6"/>
                                            </p:txEl>
                                          </p:spTgt>
                                        </p:tgtEl>
                                        <p:attrNameLst>
                                          <p:attrName>fill.on</p:attrName>
                                        </p:attrNameLst>
                                      </p:cBhvr>
                                      <p:to>
                                        <p:strVal val="true"/>
                                      </p:to>
                                    </p:set>
                                  </p:childTnLst>
                                </p:cTn>
                              </p:par>
                            </p:childTnLst>
                          </p:cTn>
                        </p:par>
                        <p:par>
                          <p:cTn id="40" fill="hold">
                            <p:stCondLst>
                              <p:cond delay="25500"/>
                            </p:stCondLst>
                            <p:childTnLst>
                              <p:par>
                                <p:cTn id="41" presetID="1" presetClass="entr" presetSubtype="0" fill="hold" nodeType="afterEffect">
                                  <p:stCondLst>
                                    <p:cond delay="200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par>
                          <p:cTn id="43" fill="hold">
                            <p:stCondLst>
                              <p:cond delay="27500"/>
                            </p:stCondLst>
                            <p:childTnLst>
                              <p:par>
                                <p:cTn id="44" presetID="1" presetClass="entr" presetSubtype="0" fill="hold" nodeType="afterEffect">
                                  <p:stCondLst>
                                    <p:cond delay="2000"/>
                                  </p:stCondLst>
                                  <p:childTnLst>
                                    <p:set>
                                      <p:cBhvr>
                                        <p:cTn id="45" dur="1" fill="hold">
                                          <p:stCondLst>
                                            <p:cond delay="0"/>
                                          </p:stCondLst>
                                        </p:cTn>
                                        <p:tgtEl>
                                          <p:spTgt spid="3">
                                            <p:txEl>
                                              <p:pRg st="8" end="8"/>
                                            </p:txEl>
                                          </p:spTgt>
                                        </p:tgtEl>
                                        <p:attrNameLst>
                                          <p:attrName>style.visibility</p:attrName>
                                        </p:attrNameLst>
                                      </p:cBhvr>
                                      <p:to>
                                        <p:strVal val="visible"/>
                                      </p:to>
                                    </p:set>
                                  </p:childTnLst>
                                </p:cTn>
                              </p:par>
                            </p:childTnLst>
                          </p:cTn>
                        </p:par>
                        <p:par>
                          <p:cTn id="46" fill="hold">
                            <p:stCondLst>
                              <p:cond delay="29500"/>
                            </p:stCondLst>
                            <p:childTnLst>
                              <p:par>
                                <p:cTn id="47" presetID="1" presetClass="entr" presetSubtype="0" fill="hold" grpId="0" nodeType="afterEffect">
                                  <p:stCondLst>
                                    <p:cond delay="200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Values</a:t>
            </a:r>
            <a:endParaRPr lang="en-US" dirty="0"/>
          </a:p>
        </p:txBody>
      </p:sp>
      <p:sp>
        <p:nvSpPr>
          <p:cNvPr id="3" name="Content Placeholder 2"/>
          <p:cNvSpPr>
            <a:spLocks noGrp="1"/>
          </p:cNvSpPr>
          <p:nvPr>
            <p:ph idx="1"/>
          </p:nvPr>
        </p:nvSpPr>
        <p:spPr/>
        <p:txBody>
          <a:bodyPr>
            <a:normAutofit/>
          </a:bodyPr>
          <a:lstStyle/>
          <a:p>
            <a:pPr marL="0">
              <a:spcBef>
                <a:spcPts val="0"/>
              </a:spcBef>
              <a:buNone/>
            </a:pPr>
            <a:r>
              <a:rPr lang="en-US" dirty="0" smtClean="0"/>
              <a:t>Consistent with our mission, our values are ways in which we can achieve our mission. Values are important because they provide us with guidance on how to work and volunteer. </a:t>
            </a:r>
          </a:p>
          <a:p>
            <a:pPr marL="0" algn="ctr">
              <a:spcBef>
                <a:spcPts val="0"/>
              </a:spcBef>
              <a:buNone/>
            </a:pPr>
            <a:endParaRPr lang="en-US" dirty="0" smtClean="0"/>
          </a:p>
          <a:p>
            <a:pPr marL="0" algn="ctr">
              <a:spcBef>
                <a:spcPts val="0"/>
              </a:spcBef>
              <a:buNone/>
            </a:pPr>
            <a:r>
              <a:rPr lang="en-US" sz="3100" dirty="0" smtClean="0"/>
              <a:t>Check out our United Way </a:t>
            </a:r>
            <a:r>
              <a:rPr lang="en-US" sz="3100" dirty="0" smtClean="0">
                <a:hlinkClick r:id="rId3"/>
              </a:rPr>
              <a:t>video </a:t>
            </a:r>
            <a:r>
              <a:rPr lang="en-US" sz="3100" dirty="0" smtClean="0"/>
              <a:t>on how our employees are living by our values and influencing our youth at the </a:t>
            </a:r>
            <a:r>
              <a:rPr lang="en-US" sz="3100" b="1" dirty="0" err="1" smtClean="0"/>
              <a:t>Ryves</a:t>
            </a:r>
            <a:r>
              <a:rPr lang="en-US" sz="3100" b="1" dirty="0" smtClean="0"/>
              <a:t> Youth Center</a:t>
            </a:r>
            <a:r>
              <a:rPr lang="en-US" sz="3100" dirty="0" smtClean="0"/>
              <a:t>.</a:t>
            </a:r>
            <a:endParaRPr lang="en-US" sz="3100" dirty="0"/>
          </a:p>
        </p:txBody>
      </p:sp>
      <p:pic>
        <p:nvPicPr>
          <p:cNvPr id="4" name="Picture 2"/>
          <p:cNvPicPr>
            <a:picLocks noChangeAspect="1" noChangeArrowheads="1"/>
          </p:cNvPicPr>
          <p:nvPr/>
        </p:nvPicPr>
        <p:blipFill>
          <a:blip r:embed="rId4" cstate="print"/>
          <a:srcRect/>
          <a:stretch>
            <a:fillRect/>
          </a:stretch>
        </p:blipFill>
        <p:spPr bwMode="auto">
          <a:xfrm>
            <a:off x="457200" y="1143000"/>
            <a:ext cx="8229600" cy="326387"/>
          </a:xfrm>
          <a:prstGeom prst="rect">
            <a:avLst/>
          </a:prstGeom>
          <a:noFill/>
          <a:ln w="9525">
            <a:noFill/>
            <a:miter lim="800000"/>
            <a:headEnd/>
            <a:tailEnd/>
          </a:ln>
        </p:spPr>
      </p:pic>
      <p:pic>
        <p:nvPicPr>
          <p:cNvPr id="6" name="Picture 2"/>
          <p:cNvPicPr>
            <a:picLocks noChangeAspect="1" noChangeArrowheads="1"/>
          </p:cNvPicPr>
          <p:nvPr/>
        </p:nvPicPr>
        <p:blipFill>
          <a:blip r:embed="rId5" cstate="print"/>
          <a:srcRect/>
          <a:stretch>
            <a:fillRect/>
          </a:stretch>
        </p:blipFill>
        <p:spPr bwMode="auto">
          <a:xfrm>
            <a:off x="8229600" y="5715000"/>
            <a:ext cx="685800" cy="931653"/>
          </a:xfrm>
          <a:prstGeom prst="rect">
            <a:avLst/>
          </a:prstGeom>
          <a:noFill/>
          <a:ln w="9525">
            <a:noFill/>
            <a:miter lim="800000"/>
            <a:headEnd/>
            <a:tailEnd/>
          </a:ln>
        </p:spPr>
      </p:pic>
      <p:sp>
        <p:nvSpPr>
          <p:cNvPr id="7" name="TextBox 6"/>
          <p:cNvSpPr txBox="1"/>
          <p:nvPr/>
        </p:nvSpPr>
        <p:spPr>
          <a:xfrm>
            <a:off x="4114800" y="6172200"/>
            <a:ext cx="1143000" cy="369332"/>
          </a:xfrm>
          <a:prstGeom prst="rect">
            <a:avLst/>
          </a:prstGeom>
          <a:noFill/>
        </p:spPr>
        <p:txBody>
          <a:bodyPr wrap="square" rtlCol="0">
            <a:spAutoFit/>
          </a:bodyPr>
          <a:lstStyle/>
          <a:p>
            <a:r>
              <a:rPr lang="en-US" dirty="0" smtClean="0">
                <a:hlinkClick r:id="rId6" action="ppaction://hlinksldjump"/>
              </a:rPr>
              <a:t>Continue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700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7500"/>
                            </p:stCondLst>
                            <p:childTnLst>
                              <p:par>
                                <p:cTn id="11" presetID="1" presetClass="entr" presetSubtype="0" fill="hold" grpId="0" nodeType="afterEffect">
                                  <p:stCondLst>
                                    <p:cond delay="150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Our History</a:t>
            </a:r>
            <a:endParaRPr lang="en-US" dirty="0"/>
          </a:p>
        </p:txBody>
      </p:sp>
      <p:sp>
        <p:nvSpPr>
          <p:cNvPr id="3" name="Content Placeholder 2"/>
          <p:cNvSpPr>
            <a:spLocks noGrp="1"/>
          </p:cNvSpPr>
          <p:nvPr>
            <p:ph idx="1"/>
          </p:nvPr>
        </p:nvSpPr>
        <p:spPr/>
        <p:txBody>
          <a:bodyPr>
            <a:normAutofit fontScale="55000" lnSpcReduction="20000"/>
          </a:bodyPr>
          <a:lstStyle/>
          <a:p>
            <a:pPr marL="0">
              <a:buNone/>
            </a:pPr>
            <a:r>
              <a:rPr lang="en-US" dirty="0" smtClean="0"/>
              <a:t>Our history dates back to 1834 when Pope Gregory XVI established the Diocese of Vincennes, which is now the Archdiocese of Indianapolis. This consisted of the whole state of Indiana and part of Illinois. Once the Diocese of Illinois was established, the Diocese of Vincennes only consisted of Indiana.</a:t>
            </a:r>
          </a:p>
          <a:p>
            <a:pPr marL="0">
              <a:buNone/>
            </a:pPr>
            <a:endParaRPr lang="en-US" dirty="0" smtClean="0"/>
          </a:p>
          <a:p>
            <a:pPr marL="0">
              <a:buNone/>
            </a:pPr>
            <a:r>
              <a:rPr lang="en-US" dirty="0" smtClean="0"/>
              <a:t>After another territory separation with Fort Wayne, IN in the mid 1800s, our area was made up of 50 counties, covering 18,479 square miles.</a:t>
            </a:r>
          </a:p>
          <a:p>
            <a:pPr marL="0">
              <a:buNone/>
            </a:pPr>
            <a:endParaRPr lang="en-US" dirty="0" smtClean="0"/>
          </a:p>
          <a:p>
            <a:pPr marL="0">
              <a:buNone/>
            </a:pPr>
            <a:r>
              <a:rPr lang="en-US" dirty="0" smtClean="0"/>
              <a:t>After the fifth bishop of Vincennes was made to fix his residence in Indianapolis, the diocese was changed to that of “Diocese of Indianapolis” in 1898.</a:t>
            </a:r>
          </a:p>
          <a:p>
            <a:pPr marL="0">
              <a:buNone/>
            </a:pPr>
            <a:endParaRPr lang="en-US" dirty="0" smtClean="0"/>
          </a:p>
          <a:p>
            <a:pPr marL="0">
              <a:buNone/>
            </a:pPr>
            <a:r>
              <a:rPr lang="en-US" dirty="0" smtClean="0"/>
              <a:t>In 1944, an apostolic decree of His Holiness Pope Pius XII was issued. This mandate elevated Indianapolis to the status of an archdiocese, therefore creating the Archdiocese of Indianapolis.</a:t>
            </a:r>
          </a:p>
          <a:p>
            <a:pPr marL="0">
              <a:buNone/>
            </a:pPr>
            <a:endParaRPr lang="en-US" dirty="0" smtClean="0"/>
          </a:p>
          <a:p>
            <a:pPr marL="0">
              <a:buNone/>
            </a:pPr>
            <a:r>
              <a:rPr lang="en-US" dirty="0" smtClean="0"/>
              <a:t>The Archdiocese of Indianapolis that you know now has over 13,700 square miles and covers 39 counties. </a:t>
            </a:r>
          </a:p>
          <a:p>
            <a:pPr marL="0">
              <a:buNone/>
            </a:pPr>
            <a:endParaRPr lang="en-US" dirty="0" smtClean="0"/>
          </a:p>
          <a:p>
            <a:pPr marL="0">
              <a:buNone/>
            </a:pPr>
            <a:endParaRPr lang="en-US" dirty="0" smtClean="0"/>
          </a:p>
        </p:txBody>
      </p:sp>
      <p:pic>
        <p:nvPicPr>
          <p:cNvPr id="1026" name="Picture 2"/>
          <p:cNvPicPr>
            <a:picLocks noChangeAspect="1" noChangeArrowheads="1"/>
          </p:cNvPicPr>
          <p:nvPr/>
        </p:nvPicPr>
        <p:blipFill>
          <a:blip r:embed="rId3" cstate="print"/>
          <a:srcRect/>
          <a:stretch>
            <a:fillRect/>
          </a:stretch>
        </p:blipFill>
        <p:spPr bwMode="auto">
          <a:xfrm>
            <a:off x="457200" y="1143000"/>
            <a:ext cx="8229600" cy="326387"/>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8229600" y="5715000"/>
            <a:ext cx="685800" cy="931653"/>
          </a:xfrm>
          <a:prstGeom prst="rect">
            <a:avLst/>
          </a:prstGeom>
          <a:noFill/>
          <a:ln w="9525">
            <a:noFill/>
            <a:miter lim="800000"/>
            <a:headEnd/>
            <a:tailEnd/>
          </a:ln>
        </p:spPr>
      </p:pic>
      <p:sp>
        <p:nvSpPr>
          <p:cNvPr id="7" name="TextBox 6"/>
          <p:cNvSpPr txBox="1"/>
          <p:nvPr/>
        </p:nvSpPr>
        <p:spPr>
          <a:xfrm>
            <a:off x="4114800" y="6172200"/>
            <a:ext cx="1143000" cy="369332"/>
          </a:xfrm>
          <a:prstGeom prst="rect">
            <a:avLst/>
          </a:prstGeom>
          <a:noFill/>
        </p:spPr>
        <p:txBody>
          <a:bodyPr wrap="square" rtlCol="0">
            <a:spAutoFit/>
          </a:bodyPr>
          <a:lstStyle/>
          <a:p>
            <a:r>
              <a:rPr lang="en-US" dirty="0" smtClean="0">
                <a:hlinkClick r:id="rId5" action="ppaction://hlinksldjump"/>
              </a:rPr>
              <a:t>Continue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900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9500"/>
                            </p:stCondLst>
                            <p:childTnLst>
                              <p:par>
                                <p:cTn id="11" presetID="1" presetClass="entr" presetSubtype="0" fill="hold" nodeType="afterEffect">
                                  <p:stCondLst>
                                    <p:cond delay="500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par>
                          <p:cTn id="13" fill="hold">
                            <p:stCondLst>
                              <p:cond delay="14500"/>
                            </p:stCondLst>
                            <p:childTnLst>
                              <p:par>
                                <p:cTn id="14" presetID="1" presetClass="entr" presetSubtype="0" fill="hold" nodeType="afterEffect">
                                  <p:stCondLst>
                                    <p:cond delay="5000"/>
                                  </p:stCondLst>
                                  <p:childTnLst>
                                    <p:set>
                                      <p:cBhvr>
                                        <p:cTn id="15" dur="1" fill="hold">
                                          <p:stCondLst>
                                            <p:cond delay="0"/>
                                          </p:stCondLst>
                                        </p:cTn>
                                        <p:tgtEl>
                                          <p:spTgt spid="3">
                                            <p:txEl>
                                              <p:pRg st="6" end="6"/>
                                            </p:txEl>
                                          </p:spTgt>
                                        </p:tgtEl>
                                        <p:attrNameLst>
                                          <p:attrName>style.visibility</p:attrName>
                                        </p:attrNameLst>
                                      </p:cBhvr>
                                      <p:to>
                                        <p:strVal val="visible"/>
                                      </p:to>
                                    </p:set>
                                  </p:childTnLst>
                                </p:cTn>
                              </p:par>
                            </p:childTnLst>
                          </p:cTn>
                        </p:par>
                        <p:par>
                          <p:cTn id="16" fill="hold">
                            <p:stCondLst>
                              <p:cond delay="19500"/>
                            </p:stCondLst>
                            <p:childTnLst>
                              <p:par>
                                <p:cTn id="17" presetID="1" presetClass="entr" presetSubtype="0" fill="hold" nodeType="afterEffect">
                                  <p:stCondLst>
                                    <p:cond delay="600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par>
                          <p:cTn id="19" fill="hold">
                            <p:stCondLst>
                              <p:cond delay="25500"/>
                            </p:stCondLst>
                            <p:childTnLst>
                              <p:par>
                                <p:cTn id="20" presetID="1" presetClass="entr" presetSubtype="0" fill="hold" grpId="0" nodeType="afterEffect">
                                  <p:stCondLst>
                                    <p:cond delay="500"/>
                                  </p:stCondLst>
                                  <p:childTnLst>
                                    <p:set>
                                      <p:cBhvr>
                                        <p:cTn id="2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2482</TotalTime>
  <Words>2178</Words>
  <Application>Microsoft Office PowerPoint</Application>
  <PresentationFormat>On-screen Show (4:3)</PresentationFormat>
  <Paragraphs>284</Paragraphs>
  <Slides>27</Slides>
  <Notes>15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Orientation Training</vt:lpstr>
      <vt:lpstr>Objectives</vt:lpstr>
      <vt:lpstr>Welcome</vt:lpstr>
      <vt:lpstr>The Bigger Picture</vt:lpstr>
      <vt:lpstr>Mission</vt:lpstr>
      <vt:lpstr>Importance of Mission</vt:lpstr>
      <vt:lpstr>Values</vt:lpstr>
      <vt:lpstr>Importance of Values</vt:lpstr>
      <vt:lpstr>Our History</vt:lpstr>
      <vt:lpstr>Slide 10</vt:lpstr>
      <vt:lpstr>Our Services</vt:lpstr>
      <vt:lpstr>Our Services</vt:lpstr>
      <vt:lpstr>What to do Next</vt:lpstr>
      <vt:lpstr>Additional Resources</vt:lpstr>
      <vt:lpstr>Slide 15</vt:lpstr>
      <vt:lpstr>Catholic Charities in Bloomington</vt:lpstr>
      <vt:lpstr>Catholic Charities in Indianapolis</vt:lpstr>
      <vt:lpstr>Catholic Charities in New Albany-St. Elizabeth</vt:lpstr>
      <vt:lpstr>Catholic Charities in Tell City</vt:lpstr>
      <vt:lpstr>Catholic Charities in Terre Haute</vt:lpstr>
      <vt:lpstr>Module 1 Knowledge Check</vt:lpstr>
      <vt:lpstr>Module 1 Knowledge Check</vt:lpstr>
      <vt:lpstr>Module 1 Knowledge Check</vt:lpstr>
      <vt:lpstr>Module 2 Knowledge Check</vt:lpstr>
      <vt:lpstr>Module 2 Knowledge Check</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Orientation Training</dc:title>
  <dc:creator>Caudill</dc:creator>
  <cp:lastModifiedBy>Evans, Brandon</cp:lastModifiedBy>
  <cp:revision>120</cp:revision>
  <dcterms:created xsi:type="dcterms:W3CDTF">2011-11-14T06:06:43Z</dcterms:created>
  <dcterms:modified xsi:type="dcterms:W3CDTF">2011-12-05T18:08:54Z</dcterms:modified>
</cp:coreProperties>
</file>